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6" r:id="rId2"/>
    <p:sldId id="258" r:id="rId3"/>
    <p:sldId id="259" r:id="rId4"/>
    <p:sldId id="260" r:id="rId5"/>
    <p:sldId id="262" r:id="rId6"/>
    <p:sldId id="261" r:id="rId7"/>
    <p:sldId id="263" r:id="rId8"/>
    <p:sldId id="257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93A453-2EF7-4500-85BF-AA909CA08A3D}" v="60" dt="2025-03-26T10:49:55.064"/>
    <p1510:client id="{FC1EF79E-C228-2451-FAD2-CEA939F01588}" v="1" dt="2025-03-26T10:43:47.4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555" y="3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2162FE-DAED-464F-BA8D-45F709051B46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BD03C-0CAF-4697-A4C2-426A58EE60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155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Maximum loan can</a:t>
            </a:r>
            <a:r>
              <a:rPr lang="en-GB" baseline="0"/>
              <a:t> vary depending if the student qualifies for Maintenance GRANT.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BD03C-0CAF-4697-A4C2-426A58EE609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921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This table shows</a:t>
            </a:r>
            <a:r>
              <a:rPr lang="en-GB" baseline="0"/>
              <a:t> examples of Household Income, grant that can qualify for and the Loan they can receive. </a:t>
            </a:r>
          </a:p>
          <a:p>
            <a:r>
              <a:rPr lang="en-GB" baseline="0"/>
              <a:t>What they can quality depend on location as well as income: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baseline="0"/>
              <a:t>1</a:t>
            </a:r>
            <a:r>
              <a:rPr lang="en-GB" baseline="30000"/>
              <a:t>st</a:t>
            </a:r>
            <a:r>
              <a:rPr lang="en-GB" baseline="0"/>
              <a:t> category is studying away from home and outside London.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baseline="0"/>
              <a:t>2</a:t>
            </a:r>
            <a:r>
              <a:rPr lang="en-GB" baseline="30000"/>
              <a:t>nd</a:t>
            </a:r>
            <a:r>
              <a:rPr lang="en-GB" baseline="0"/>
              <a:t> category is studying away from home and in London.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baseline="0"/>
              <a:t>3</a:t>
            </a:r>
            <a:r>
              <a:rPr lang="en-GB" baseline="30000"/>
              <a:t>rd</a:t>
            </a:r>
            <a:r>
              <a:rPr lang="en-GB" baseline="0"/>
              <a:t> category is studying at home. Living student house or Halls in Belfast does not count as living away from home).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BD03C-0CAF-4697-A4C2-426A58EE609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335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BBD03C-0CAF-4697-A4C2-426A58EE609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016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BD03C-0CAF-4697-A4C2-426A58EE6097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657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B7AFC5A-6031-4875-8CF1-83C209236CAC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C5A-6031-4875-8CF1-83C209236CAC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C5A-6031-4875-8CF1-83C209236CAC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C5A-6031-4875-8CF1-83C209236CAC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C5A-6031-4875-8CF1-83C209236CAC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C5A-6031-4875-8CF1-83C209236CAC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C5A-6031-4875-8CF1-83C209236CAC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C5A-6031-4875-8CF1-83C209236CAC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C5A-6031-4875-8CF1-83C209236CAC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EB7AFC5A-6031-4875-8CF1-83C209236CAC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B7AFC5A-6031-4875-8CF1-83C209236CAC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B7AFC5A-6031-4875-8CF1-83C209236CAC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entfinanceni.co.uk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entfinanceni.co.uk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Student Finance NI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45720" tIns="45720" rIns="45720" bIns="45720" anchor="t">
            <a:normAutofit/>
          </a:bodyPr>
          <a:lstStyle/>
          <a:p>
            <a:pPr marR="63500"/>
            <a:r>
              <a:rPr lang="en-GB"/>
              <a:t>OLSPCK Student Guide 2025-26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516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If you are applying for finance that depends on your household income, SFNI will ask for some information about your parents and their incomes.</a:t>
            </a:r>
          </a:p>
          <a:p>
            <a:r>
              <a:rPr lang="en-GB"/>
              <a:t>They can log on and fill in their part separately or they can download a paper form from the above Student Finance NI website.</a:t>
            </a:r>
          </a:p>
          <a:p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do you apply? </a:t>
            </a:r>
          </a:p>
        </p:txBody>
      </p:sp>
    </p:spTree>
    <p:extLst>
      <p:ext uri="{BB962C8B-B14F-4D97-AF65-F5344CB8AC3E}">
        <p14:creationId xmlns:p14="http://schemas.microsoft.com/office/powerpoint/2010/main" val="110055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/>
              <a:t>Before you start your application, make sure you have the following to hand:</a:t>
            </a:r>
          </a:p>
          <a:p>
            <a:pPr lvl="1"/>
            <a:r>
              <a:rPr lang="en-GB"/>
              <a:t>Your passport or your birth certificate,</a:t>
            </a:r>
          </a:p>
          <a:p>
            <a:pPr lvl="1"/>
            <a:r>
              <a:rPr lang="en-GB"/>
              <a:t>Birth/Adoption Certificate Declaration Form,</a:t>
            </a:r>
          </a:p>
          <a:p>
            <a:pPr lvl="1"/>
            <a:r>
              <a:rPr lang="en-GB"/>
              <a:t>Details of the university and course (this should be your firm choice). </a:t>
            </a:r>
          </a:p>
          <a:p>
            <a:pPr lvl="1"/>
            <a:r>
              <a:rPr lang="en-GB"/>
              <a:t>Your bank details,</a:t>
            </a:r>
          </a:p>
          <a:p>
            <a:pPr lvl="1"/>
            <a:r>
              <a:rPr lang="en-GB"/>
              <a:t>Your National Insurance number,</a:t>
            </a:r>
          </a:p>
          <a:p>
            <a:pPr lvl="1"/>
            <a:r>
              <a:rPr lang="en-GB"/>
              <a:t>Your parents’ details and their income (if required).</a:t>
            </a:r>
          </a:p>
          <a:p>
            <a:r>
              <a:rPr lang="en-GB"/>
              <a:t>Make sure you fill in all the relevant questions correctly.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do you apply? </a:t>
            </a:r>
          </a:p>
        </p:txBody>
      </p:sp>
    </p:spTree>
    <p:extLst>
      <p:ext uri="{BB962C8B-B14F-4D97-AF65-F5344CB8AC3E}">
        <p14:creationId xmlns:p14="http://schemas.microsoft.com/office/powerpoint/2010/main" val="3161308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/>
              <a:t>If any of your details change after you have applied for student finance, it is easy to update your application. </a:t>
            </a:r>
          </a:p>
          <a:p>
            <a:r>
              <a:rPr lang="en-GB"/>
              <a:t>You can use your online student finance account to make changes to: </a:t>
            </a:r>
          </a:p>
          <a:p>
            <a:pPr lvl="1"/>
            <a:r>
              <a:rPr lang="en-GB"/>
              <a:t>your course details,</a:t>
            </a:r>
          </a:p>
          <a:p>
            <a:pPr lvl="1"/>
            <a:r>
              <a:rPr lang="en-GB"/>
              <a:t>your university or college details,</a:t>
            </a:r>
          </a:p>
          <a:p>
            <a:pPr lvl="1"/>
            <a:r>
              <a:rPr lang="en-GB"/>
              <a:t>your loan amount,</a:t>
            </a:r>
          </a:p>
          <a:p>
            <a:pPr lvl="1"/>
            <a:r>
              <a:rPr lang="en-GB"/>
              <a:t>your personal details.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do you apply? </a:t>
            </a:r>
          </a:p>
        </p:txBody>
      </p:sp>
    </p:spTree>
    <p:extLst>
      <p:ext uri="{BB962C8B-B14F-4D97-AF65-F5344CB8AC3E}">
        <p14:creationId xmlns:p14="http://schemas.microsoft.com/office/powerpoint/2010/main" val="1383009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/>
              <a:t>Your Student Finance NI office will process your application and check all your supporting evidence.</a:t>
            </a:r>
          </a:p>
          <a:p>
            <a:r>
              <a:rPr lang="en-GB"/>
              <a:t>If your application is in order, the Student Loans Company will send you a schedule telling you how much your payments are and when you will receive them. </a:t>
            </a:r>
          </a:p>
          <a:p>
            <a:r>
              <a:rPr lang="en-GB"/>
              <a:t>You may need to provide a copy of the schedule when you register/enrol at your university or college.</a:t>
            </a:r>
          </a:p>
          <a:p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will you get paid? </a:t>
            </a:r>
          </a:p>
        </p:txBody>
      </p:sp>
    </p:spTree>
    <p:extLst>
      <p:ext uri="{BB962C8B-B14F-4D97-AF65-F5344CB8AC3E}">
        <p14:creationId xmlns:p14="http://schemas.microsoft.com/office/powerpoint/2010/main" val="1874635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Your money will be paid into your bank account after you register on your course at the start of term. </a:t>
            </a:r>
          </a:p>
          <a:p>
            <a:r>
              <a:rPr lang="en-GB"/>
              <a:t>The money is usually available three working days after your university or college has confirmed your attendance to the Student Loans Company.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will you get paid? </a:t>
            </a:r>
          </a:p>
        </p:txBody>
      </p:sp>
    </p:spTree>
    <p:extLst>
      <p:ext uri="{BB962C8B-B14F-4D97-AF65-F5344CB8AC3E}">
        <p14:creationId xmlns:p14="http://schemas.microsoft.com/office/powerpoint/2010/main" val="2094734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GB" sz="2000" dirty="0"/>
              <a:t>Once you earn over £26,065 a year, you will repay 9% of anything over this amount. </a:t>
            </a:r>
            <a:endParaRPr lang="en-US" dirty="0"/>
          </a:p>
          <a:p>
            <a:pPr indent="-255905"/>
            <a:r>
              <a:rPr lang="en-GB" sz="2000" dirty="0"/>
              <a:t>For example, if you are paid monthly and earn £30,000 before tax per year you would repay 9% of the difference between what you earn month and what the threshold is:</a:t>
            </a:r>
            <a:endParaRPr lang="en-GB" sz="2000" dirty="0">
              <a:cs typeface="Lucida Sans Unicode"/>
            </a:endParaRPr>
          </a:p>
          <a:p>
            <a:pPr marL="621665" lvl="1">
              <a:buFont typeface="Arial" panose="020B0604020202020204" pitchFamily="34" charset="0"/>
              <a:buChar char="•"/>
            </a:pPr>
            <a:r>
              <a:rPr lang="en-GB" sz="2000" dirty="0"/>
              <a:t>£2500 - £2172 = £328</a:t>
            </a:r>
            <a:endParaRPr lang="en-GB" sz="2000" dirty="0">
              <a:cs typeface="Lucida Sans Unicode"/>
            </a:endParaRPr>
          </a:p>
          <a:p>
            <a:pPr marL="621665" lvl="1">
              <a:buFont typeface="Arial" panose="020B0604020202020204" pitchFamily="34" charset="0"/>
              <a:buChar char="•"/>
            </a:pPr>
            <a:r>
              <a:rPr lang="en-GB" sz="2000" dirty="0"/>
              <a:t>9% of £328 = £30</a:t>
            </a:r>
            <a:endParaRPr lang="en-GB" sz="2000" dirty="0">
              <a:cs typeface="Lucida Sans Unicode"/>
            </a:endParaRPr>
          </a:p>
          <a:p>
            <a:pPr marL="621665" lvl="1">
              <a:buFont typeface="Arial" panose="020B0604020202020204" pitchFamily="34" charset="0"/>
              <a:buChar char="•"/>
            </a:pPr>
            <a:r>
              <a:rPr lang="en-GB" sz="2000" dirty="0"/>
              <a:t>So your student loan repayment would be £30 per month.</a:t>
            </a:r>
            <a:endParaRPr lang="en-GB" sz="2000" dirty="0">
              <a:cs typeface="Lucida Sans Unicode"/>
            </a:endParaRPr>
          </a:p>
          <a:p>
            <a:pPr indent="-255905"/>
            <a:r>
              <a:rPr lang="en-GB" sz="2000" dirty="0"/>
              <a:t>If your income is below £26,065 or drops to below that amount, you will not have to make repayments.</a:t>
            </a:r>
            <a:endParaRPr lang="en-GB" sz="2000" dirty="0">
              <a:cs typeface="Lucida Sans Unicode"/>
            </a:endParaRPr>
          </a:p>
          <a:p>
            <a:pPr indent="-255905"/>
            <a:r>
              <a:rPr lang="en-GB" sz="2000" dirty="0"/>
              <a:t>It will be cancelled 25 years after you became eligible to repay. </a:t>
            </a:r>
            <a:endParaRPr lang="en-GB" sz="2000" dirty="0">
              <a:cs typeface="Lucida Sans Unicode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When will you start to make repayments? </a:t>
            </a:r>
          </a:p>
        </p:txBody>
      </p:sp>
    </p:spTree>
    <p:extLst>
      <p:ext uri="{BB962C8B-B14F-4D97-AF65-F5344CB8AC3E}">
        <p14:creationId xmlns:p14="http://schemas.microsoft.com/office/powerpoint/2010/main" val="30425874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786307"/>
              </p:ext>
            </p:extLst>
          </p:nvPr>
        </p:nvGraphicFramePr>
        <p:xfrm>
          <a:off x="457200" y="1988840"/>
          <a:ext cx="7848872" cy="367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2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40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2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2068">
                <a:tc>
                  <a:txBody>
                    <a:bodyPr/>
                    <a:lstStyle/>
                    <a:p>
                      <a:r>
                        <a:rPr lang="en-GB"/>
                        <a:t>Income Before 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Monthly Salary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Monthly</a:t>
                      </a:r>
                      <a:r>
                        <a:rPr lang="en-GB" baseline="0"/>
                        <a:t> Repayments  </a:t>
                      </a:r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r>
                        <a:rPr lang="en-GB" dirty="0"/>
                        <a:t>£26065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£2172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£0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r>
                        <a:rPr lang="en-GB" dirty="0"/>
                        <a:t>£28000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£2333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r>
                        <a:rPr lang="en-GB" dirty="0"/>
                        <a:t>£30000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£2500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r>
                        <a:rPr lang="en-GB" dirty="0"/>
                        <a:t>£35000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£2917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r>
                        <a:rPr lang="en-GB" dirty="0"/>
                        <a:t>£40000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£3333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£105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Repayment Plan </a:t>
            </a:r>
          </a:p>
        </p:txBody>
      </p:sp>
    </p:spTree>
    <p:extLst>
      <p:ext uri="{BB962C8B-B14F-4D97-AF65-F5344CB8AC3E}">
        <p14:creationId xmlns:p14="http://schemas.microsoft.com/office/powerpoint/2010/main" val="3878859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GB" b="1" u="sng"/>
              <a:t>Be warned! </a:t>
            </a:r>
            <a:r>
              <a:rPr lang="en-GB"/>
              <a:t>If you leave your course during the year, you will pay back the following amount of the Tuition Fee Loan.</a:t>
            </a:r>
            <a:endParaRPr lang="en-US"/>
          </a:p>
          <a:p>
            <a:pPr indent="-255905"/>
            <a:endParaRPr lang="en-GB">
              <a:cs typeface="Lucida Sans Unicode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if I leave my course?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747666"/>
              </p:ext>
            </p:extLst>
          </p:nvPr>
        </p:nvGraphicFramePr>
        <p:xfrm>
          <a:off x="1331640" y="2852936"/>
          <a:ext cx="6624736" cy="358140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671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53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1277"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>
                          <a:effectLst/>
                        </a:rPr>
                        <a:t>When you leave your course</a:t>
                      </a:r>
                      <a:endParaRPr lang="en-GB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>
                          <a:effectLst/>
                        </a:rPr>
                        <a:t>Tuition Fee Loan </a:t>
                      </a:r>
                    </a:p>
                    <a:p>
                      <a:pPr fontAlgn="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>
                          <a:effectLst/>
                        </a:rPr>
                        <a:t>you have to repay</a:t>
                      </a:r>
                      <a:endParaRPr lang="en-GB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1277"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b="0">
                          <a:effectLst/>
                        </a:rPr>
                        <a:t>Before you register for the course</a:t>
                      </a:r>
                      <a:endParaRPr lang="en-GB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>
                          <a:effectLst/>
                        </a:rPr>
                        <a:t>Nothing</a:t>
                      </a:r>
                      <a:endParaRPr lang="en-GB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1277"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b="0">
                          <a:effectLst/>
                        </a:rPr>
                        <a:t>Before the end of term 1</a:t>
                      </a:r>
                      <a:endParaRPr lang="en-GB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>
                          <a:effectLst/>
                        </a:rPr>
                        <a:t>25%</a:t>
                      </a:r>
                      <a:endParaRPr lang="en-GB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1277"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b="0">
                          <a:effectLst/>
                        </a:rPr>
                        <a:t>Before the end of term 2</a:t>
                      </a:r>
                      <a:endParaRPr lang="en-GB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>
                          <a:effectLst/>
                        </a:rPr>
                        <a:t>50%</a:t>
                      </a:r>
                      <a:endParaRPr lang="en-GB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1277"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b="0">
                          <a:effectLst/>
                        </a:rPr>
                        <a:t>Before the end of term 3</a:t>
                      </a:r>
                      <a:endParaRPr lang="en-GB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>
                          <a:effectLst/>
                        </a:rPr>
                        <a:t>100%</a:t>
                      </a:r>
                      <a:endParaRPr lang="en-GB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54635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/>
              <a:t>Go to Student Finance NI website: </a:t>
            </a:r>
            <a:r>
              <a:rPr lang="en-GB">
                <a:hlinkClick r:id="rId2"/>
              </a:rPr>
              <a:t>www.studentfinanceni.co.uk</a:t>
            </a:r>
            <a:endParaRPr lang="en-GB"/>
          </a:p>
          <a:p>
            <a:r>
              <a:rPr lang="en-GB"/>
              <a:t>Speak to an advisor on 0300 100 0077.</a:t>
            </a:r>
          </a:p>
          <a:p>
            <a:r>
              <a:rPr lang="en-GB"/>
              <a:t>The Customer Support Office can be contacted on Monday to Friday between the hours of 8am and 8pm or on Saturday between 9am and 4pm. </a:t>
            </a:r>
          </a:p>
          <a:p>
            <a:r>
              <a:rPr lang="en-GB"/>
              <a:t>Contact details of the Student Finance NI Offices can be found their website.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For More Information</a:t>
            </a:r>
          </a:p>
        </p:txBody>
      </p:sp>
    </p:spTree>
    <p:extLst>
      <p:ext uri="{BB962C8B-B14F-4D97-AF65-F5344CB8AC3E}">
        <p14:creationId xmlns:p14="http://schemas.microsoft.com/office/powerpoint/2010/main" val="1056329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/>
              <a:t>Students Finance can provide three forms of financial support if you go to university in the UK or South of Ireland:</a:t>
            </a:r>
          </a:p>
          <a:p>
            <a:pPr marL="109728" indent="0">
              <a:buNone/>
            </a:pPr>
            <a:endParaRPr lang="en-GB"/>
          </a:p>
          <a:p>
            <a:pPr marL="850392" lvl="1" indent="-457200">
              <a:buFont typeface="+mj-lt"/>
              <a:buAutoNum type="arabicPeriod"/>
            </a:pPr>
            <a:r>
              <a:rPr lang="en-GB" sz="2800"/>
              <a:t>Tuition Fee LOAN</a:t>
            </a:r>
          </a:p>
          <a:p>
            <a:pPr marL="850392" lvl="1" indent="-457200">
              <a:buFont typeface="+mj-lt"/>
              <a:buAutoNum type="arabicPeriod"/>
            </a:pPr>
            <a:endParaRPr lang="en-GB" sz="2800"/>
          </a:p>
          <a:p>
            <a:pPr marL="850392" lvl="1" indent="-457200">
              <a:buFont typeface="+mj-lt"/>
              <a:buAutoNum type="arabicPeriod"/>
            </a:pPr>
            <a:r>
              <a:rPr lang="en-GB" sz="2800"/>
              <a:t>Maintenance LOAN</a:t>
            </a:r>
          </a:p>
          <a:p>
            <a:pPr marL="850392" lvl="1" indent="-457200">
              <a:buFont typeface="+mj-lt"/>
              <a:buAutoNum type="arabicPeriod"/>
            </a:pPr>
            <a:endParaRPr lang="en-GB" sz="2800"/>
          </a:p>
          <a:p>
            <a:pPr marL="850392" lvl="1" indent="-457200">
              <a:buFont typeface="+mj-lt"/>
              <a:buAutoNum type="arabicPeriod"/>
            </a:pPr>
            <a:r>
              <a:rPr lang="en-GB" sz="2800"/>
              <a:t>Maintenance GRANT </a:t>
            </a:r>
          </a:p>
          <a:p>
            <a:pPr marL="457200" lvl="1" indent="0">
              <a:buNone/>
            </a:pP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is Student Finance?</a:t>
            </a:r>
          </a:p>
        </p:txBody>
      </p:sp>
    </p:spTree>
    <p:extLst>
      <p:ext uri="{BB962C8B-B14F-4D97-AF65-F5344CB8AC3E}">
        <p14:creationId xmlns:p14="http://schemas.microsoft.com/office/powerpoint/2010/main" val="1111837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 lnSpcReduction="10000"/>
          </a:bodyPr>
          <a:lstStyle/>
          <a:p>
            <a:pPr indent="-255905"/>
            <a:r>
              <a:rPr lang="en-GB" dirty="0"/>
              <a:t>Tuition Fee Loan (or Student Contribution Fee South of Ireland) is a loan that you must pay back. </a:t>
            </a:r>
            <a:endParaRPr lang="en-US" dirty="0"/>
          </a:p>
          <a:p>
            <a:pPr indent="-255905"/>
            <a:r>
              <a:rPr lang="en-GB" dirty="0"/>
              <a:t>£4,885 if studying in NI, €3,000 if studying in South of Ireland and £9,535 if studying in GB.</a:t>
            </a:r>
            <a:endParaRPr lang="en-GB" dirty="0">
              <a:cs typeface="Lucida Sans Unicode"/>
            </a:endParaRPr>
          </a:p>
          <a:p>
            <a:pPr indent="-255905"/>
            <a:r>
              <a:rPr lang="en-GB" dirty="0"/>
              <a:t>It is paid directly to your university. </a:t>
            </a:r>
            <a:endParaRPr lang="en-GB" dirty="0">
              <a:cs typeface="Lucida Sans Unicode"/>
            </a:endParaRPr>
          </a:p>
          <a:p>
            <a:pPr indent="-255905"/>
            <a:r>
              <a:rPr lang="en-GB" dirty="0"/>
              <a:t>You will start to pay it back once you are earning over £26,065.</a:t>
            </a:r>
            <a:endParaRPr lang="en-GB" dirty="0">
              <a:cs typeface="Lucida Sans Unicode"/>
            </a:endParaRPr>
          </a:p>
          <a:p>
            <a:pPr indent="-255905"/>
            <a:r>
              <a:rPr lang="en-GB" dirty="0"/>
              <a:t>Alternatively, you can make arrangements with your university to pay the tuition fees directly to them yourself.</a:t>
            </a:r>
            <a:endParaRPr lang="en-GB" dirty="0">
              <a:cs typeface="Lucida Sans Unicode"/>
            </a:endParaRPr>
          </a:p>
          <a:p>
            <a:pPr indent="-255905"/>
            <a:endParaRPr lang="en-GB" dirty="0">
              <a:cs typeface="Lucida Sans Unicode"/>
            </a:endParaRPr>
          </a:p>
          <a:p>
            <a:pPr indent="-255905"/>
            <a:endParaRPr lang="en-GB" dirty="0">
              <a:cs typeface="Lucida Sans Unicode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/>
            </a:br>
            <a:r>
              <a:rPr lang="en-GB"/>
              <a:t>Tuition Fee LOAN</a:t>
            </a:r>
            <a:br>
              <a:rPr lang="en-GB"/>
            </a:b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295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/>
              <a:t>As well as the loans available to cover your fees, there are Maintenance Loans available to help with living costs.</a:t>
            </a:r>
          </a:p>
          <a:p>
            <a:r>
              <a:rPr lang="en-GB"/>
              <a:t>These are loans and must be repaid. </a:t>
            </a:r>
          </a:p>
          <a:p>
            <a:r>
              <a:rPr lang="en-GB"/>
              <a:t>Payments are made three times a year, normally around the start of each term.</a:t>
            </a:r>
          </a:p>
          <a:p>
            <a:r>
              <a:rPr lang="en-GB"/>
              <a:t>How much Maintenance Loan you get depends on: </a:t>
            </a:r>
          </a:p>
          <a:p>
            <a:pPr lvl="1"/>
            <a:r>
              <a:rPr lang="en-GB"/>
              <a:t>Where you decide to live and study, </a:t>
            </a:r>
          </a:p>
          <a:p>
            <a:pPr lvl="1"/>
            <a:r>
              <a:rPr lang="en-GB"/>
              <a:t>Household income,</a:t>
            </a:r>
          </a:p>
          <a:p>
            <a:pPr lvl="1"/>
            <a:r>
              <a:rPr lang="en-GB"/>
              <a:t>Maintenance Grant  if you are entitled to one (see following tables).</a:t>
            </a:r>
          </a:p>
          <a:p>
            <a:pPr lvl="1"/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/>
            </a:br>
            <a:r>
              <a:rPr lang="en-GB"/>
              <a:t>Maintenance LOAN</a:t>
            </a:r>
            <a:br>
              <a:rPr lang="en-GB"/>
            </a:b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960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marL="109220" indent="0" algn="ctr">
              <a:buNone/>
            </a:pPr>
            <a:r>
              <a:rPr lang="en-GB" dirty="0"/>
              <a:t>The table below shows the maximum amounts available to students as of 2025.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Maintenance LOAN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974161"/>
              </p:ext>
            </p:extLst>
          </p:nvPr>
        </p:nvGraphicFramePr>
        <p:xfrm>
          <a:off x="1259632" y="2492896"/>
          <a:ext cx="7344816" cy="3095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0184">
                <a:tc>
                  <a:txBody>
                    <a:bodyPr/>
                    <a:lstStyle/>
                    <a:p>
                      <a:r>
                        <a:rPr lang="en-GB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Maximum Available Loan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249">
                <a:tc>
                  <a:txBody>
                    <a:bodyPr/>
                    <a:lstStyle/>
                    <a:p>
                      <a:r>
                        <a:rPr lang="en-GB"/>
                        <a:t>Living with parents</a:t>
                      </a:r>
                    </a:p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 to £6300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0791">
                <a:tc>
                  <a:txBody>
                    <a:bodyPr/>
                    <a:lstStyle/>
                    <a:p>
                      <a:r>
                        <a:rPr lang="en-GB"/>
                        <a:t>Studying outside London and not living with parents</a:t>
                      </a:r>
                    </a:p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 to £8132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6069">
                <a:tc>
                  <a:txBody>
                    <a:bodyPr/>
                    <a:lstStyle/>
                    <a:p>
                      <a:r>
                        <a:rPr lang="en-GB"/>
                        <a:t>Studying in London and not living with parents</a:t>
                      </a:r>
                    </a:p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 to £11391</a:t>
                      </a:r>
                      <a:endParaRPr lang="en-US" dirty="0"/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2131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These are NON-REPAYABLE, unless you leave your course early or a re-assessment of household income occurs.</a:t>
            </a:r>
          </a:p>
          <a:p>
            <a:r>
              <a:rPr lang="en-GB"/>
              <a:t>They are to help with general living costs. </a:t>
            </a:r>
          </a:p>
          <a:p>
            <a:r>
              <a:rPr lang="en-GB"/>
              <a:t>Full time students with a household income below £19,203 could get a full grant worth up to £3,475 (see following tables). </a:t>
            </a:r>
          </a:p>
          <a:p>
            <a:r>
              <a:rPr lang="en-GB"/>
              <a:t>Those with a household income of up to £41,065 could get a partial grant. </a:t>
            </a:r>
          </a:p>
          <a:p>
            <a:r>
              <a:rPr lang="en-GB"/>
              <a:t>Remember, the rates may change each year.</a:t>
            </a:r>
          </a:p>
          <a:p>
            <a:endParaRPr lang="en-GB"/>
          </a:p>
          <a:p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/>
            </a:br>
            <a:r>
              <a:rPr lang="en-GB"/>
              <a:t>Maintenance GRANT </a:t>
            </a:r>
            <a:br>
              <a:rPr lang="en-GB"/>
            </a:b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4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8528730"/>
              </p:ext>
            </p:extLst>
          </p:nvPr>
        </p:nvGraphicFramePr>
        <p:xfrm>
          <a:off x="683568" y="1340768"/>
          <a:ext cx="7704856" cy="4778686"/>
        </p:xfrm>
        <a:graphic>
          <a:graphicData uri="http://schemas.openxmlformats.org/drawingml/2006/table">
            <a:tbl>
              <a:tblPr firstRow="1" firstCol="1" bandRow="1"/>
              <a:tblGrid>
                <a:gridCol w="1599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25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35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4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11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885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Household Income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Maintenance Grant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Maintenance Loan 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7861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Outside London. 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In London.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At Home. 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£19,203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£3,475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£6282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£9541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£4450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8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£25,000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£2,201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£6596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£9855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£4764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8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£30,000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£1,215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£6917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£10176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£5085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8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£35,000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£689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£7443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£10702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£5611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8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£41,540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£0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£8132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£11391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£6300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en-GB"/>
              <a:t>Maintenance LOAN and Grants</a:t>
            </a:r>
          </a:p>
        </p:txBody>
      </p:sp>
    </p:spTree>
    <p:extLst>
      <p:ext uri="{BB962C8B-B14F-4D97-AF65-F5344CB8AC3E}">
        <p14:creationId xmlns:p14="http://schemas.microsoft.com/office/powerpoint/2010/main" val="2600892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GB" dirty="0"/>
              <a:t>Application to Student Finance opens mid March. </a:t>
            </a:r>
            <a:endParaRPr lang="en-US" dirty="0"/>
          </a:p>
          <a:p>
            <a:pPr indent="-255905"/>
            <a:r>
              <a:rPr lang="en-GB" dirty="0"/>
              <a:t>You should try to complete your application by 30</a:t>
            </a:r>
            <a:r>
              <a:rPr lang="en-GB" baseline="30000" dirty="0"/>
              <a:t>th</a:t>
            </a:r>
            <a:r>
              <a:rPr lang="en-GB" dirty="0"/>
              <a:t> April but applications can still be made after this date.</a:t>
            </a:r>
            <a:endParaRPr lang="en-GB" dirty="0">
              <a:cs typeface="Lucida Sans Unicode"/>
            </a:endParaRPr>
          </a:p>
          <a:p>
            <a:pPr indent="-255905"/>
            <a:r>
              <a:rPr lang="en-GB" dirty="0"/>
              <a:t>This will insure you have your money when you start your course.</a:t>
            </a:r>
            <a:endParaRPr lang="en-GB" dirty="0">
              <a:cs typeface="Lucida Sans Unicode"/>
            </a:endParaRPr>
          </a:p>
          <a:p>
            <a:pPr indent="-255905"/>
            <a:r>
              <a:rPr lang="en-GB" dirty="0"/>
              <a:t>If you apply after this date, you might not get all your money on time for starting your course but you will still get it... don't panic!</a:t>
            </a:r>
            <a:endParaRPr lang="en-GB" dirty="0">
              <a:cs typeface="Lucida Sans Unicod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When can you apply?</a:t>
            </a:r>
          </a:p>
        </p:txBody>
      </p:sp>
    </p:spTree>
    <p:extLst>
      <p:ext uri="{BB962C8B-B14F-4D97-AF65-F5344CB8AC3E}">
        <p14:creationId xmlns:p14="http://schemas.microsoft.com/office/powerpoint/2010/main" val="149901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 fontScale="92500" lnSpcReduction="10000"/>
          </a:bodyPr>
          <a:lstStyle/>
          <a:p>
            <a:pPr indent="-255905"/>
            <a:r>
              <a:rPr lang="en-GB"/>
              <a:t>Create your student finance account at </a:t>
            </a:r>
            <a:r>
              <a:rPr lang="en-GB">
                <a:hlinkClick r:id="rId2"/>
              </a:rPr>
              <a:t>www.studentfinanceni.co.uk</a:t>
            </a:r>
            <a:endParaRPr lang="en-GB">
              <a:cs typeface="Lucida Sans Unicode"/>
            </a:endParaRPr>
          </a:p>
          <a:p>
            <a:pPr indent="-255905"/>
            <a:r>
              <a:rPr lang="en-GB"/>
              <a:t>Alternatively you can complete paper application. </a:t>
            </a:r>
            <a:endParaRPr lang="en-GB">
              <a:cs typeface="Lucida Sans Unicode"/>
            </a:endParaRPr>
          </a:p>
          <a:p>
            <a:pPr indent="-255905"/>
            <a:r>
              <a:rPr lang="en-GB"/>
              <a:t>Apply using the details of your first choice of course (this can be changed later if needs be).</a:t>
            </a:r>
            <a:endParaRPr lang="en-GB">
              <a:cs typeface="Lucida Sans Unicode"/>
            </a:endParaRPr>
          </a:p>
          <a:p>
            <a:pPr indent="-255905"/>
            <a:r>
              <a:rPr lang="en-GB"/>
              <a:t>If you previously received EMA then you should apply using your EMA customer reference number.</a:t>
            </a:r>
            <a:endParaRPr lang="en-GB">
              <a:cs typeface="Lucida Sans Unicode"/>
            </a:endParaRPr>
          </a:p>
          <a:p>
            <a:pPr indent="-255905"/>
            <a:r>
              <a:rPr lang="en-GB"/>
              <a:t>If you are only applying for the Tuition Fee Loan and the basic Maintenance loan SFNI will not require details of your parents income.</a:t>
            </a:r>
            <a:endParaRPr lang="en-GB">
              <a:cs typeface="Lucida Sans Unicode"/>
            </a:endParaRPr>
          </a:p>
          <a:p>
            <a:pPr indent="-255905"/>
            <a:endParaRPr lang="en-GB">
              <a:cs typeface="Lucida Sans Unicode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do you apply? </a:t>
            </a:r>
          </a:p>
        </p:txBody>
      </p:sp>
    </p:spTree>
    <p:extLst>
      <p:ext uri="{BB962C8B-B14F-4D97-AF65-F5344CB8AC3E}">
        <p14:creationId xmlns:p14="http://schemas.microsoft.com/office/powerpoint/2010/main" val="28249391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1295</Words>
  <Application>Microsoft Office PowerPoint</Application>
  <PresentationFormat>On-screen Show (4:3)</PresentationFormat>
  <Paragraphs>165</Paragraphs>
  <Slides>18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Student Finance NI</vt:lpstr>
      <vt:lpstr>What is Student Finance?</vt:lpstr>
      <vt:lpstr> Tuition Fee LOAN </vt:lpstr>
      <vt:lpstr> Maintenance LOAN </vt:lpstr>
      <vt:lpstr>Maintenance LOAN</vt:lpstr>
      <vt:lpstr> Maintenance GRANT  </vt:lpstr>
      <vt:lpstr>Maintenance LOAN and Grants</vt:lpstr>
      <vt:lpstr>When can you apply?</vt:lpstr>
      <vt:lpstr>How do you apply? </vt:lpstr>
      <vt:lpstr>How do you apply? </vt:lpstr>
      <vt:lpstr>How do you apply? </vt:lpstr>
      <vt:lpstr>How do you apply? </vt:lpstr>
      <vt:lpstr>How will you get paid? </vt:lpstr>
      <vt:lpstr>How will you get paid? </vt:lpstr>
      <vt:lpstr>When will you start to make repayments? </vt:lpstr>
      <vt:lpstr>Repayment Plan </vt:lpstr>
      <vt:lpstr>What if I leave my course? </vt:lpstr>
      <vt:lpstr>For More Information</vt:lpstr>
    </vt:vector>
  </TitlesOfParts>
  <Company>C2K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Finance NI</dc:title>
  <dc:creator>J Davey</dc:creator>
  <cp:lastModifiedBy>J Davey</cp:lastModifiedBy>
  <cp:revision>3</cp:revision>
  <dcterms:created xsi:type="dcterms:W3CDTF">2017-05-29T22:19:25Z</dcterms:created>
  <dcterms:modified xsi:type="dcterms:W3CDTF">2025-03-28T16:55:42Z</dcterms:modified>
</cp:coreProperties>
</file>