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sldIdLst>
    <p:sldId id="328" r:id="rId5"/>
    <p:sldId id="257" r:id="rId6"/>
    <p:sldId id="305" r:id="rId7"/>
    <p:sldId id="291" r:id="rId8"/>
    <p:sldId id="292" r:id="rId9"/>
    <p:sldId id="304" r:id="rId10"/>
    <p:sldId id="293" r:id="rId11"/>
    <p:sldId id="258" r:id="rId12"/>
    <p:sldId id="335" r:id="rId13"/>
    <p:sldId id="314" r:id="rId14"/>
    <p:sldId id="301" r:id="rId15"/>
    <p:sldId id="318" r:id="rId16"/>
    <p:sldId id="259" r:id="rId17"/>
    <p:sldId id="260" r:id="rId18"/>
    <p:sldId id="319" r:id="rId19"/>
    <p:sldId id="308" r:id="rId20"/>
    <p:sldId id="261" r:id="rId21"/>
    <p:sldId id="303" r:id="rId22"/>
    <p:sldId id="263" r:id="rId23"/>
    <p:sldId id="307" r:id="rId24"/>
    <p:sldId id="306" r:id="rId25"/>
    <p:sldId id="309" r:id="rId26"/>
    <p:sldId id="264" r:id="rId27"/>
    <p:sldId id="265" r:id="rId28"/>
    <p:sldId id="285" r:id="rId29"/>
    <p:sldId id="295" r:id="rId30"/>
    <p:sldId id="330" r:id="rId31"/>
    <p:sldId id="331" r:id="rId32"/>
    <p:sldId id="332" r:id="rId33"/>
    <p:sldId id="333" r:id="rId34"/>
    <p:sldId id="334" r:id="rId35"/>
    <p:sldId id="296" r:id="rId36"/>
    <p:sldId id="298" r:id="rId37"/>
    <p:sldId id="299" r:id="rId38"/>
    <p:sldId id="329" r:id="rId39"/>
    <p:sldId id="267" r:id="rId40"/>
    <p:sldId id="280" r:id="rId41"/>
    <p:sldId id="279" r:id="rId42"/>
    <p:sldId id="268" r:id="rId43"/>
    <p:sldId id="271" r:id="rId44"/>
    <p:sldId id="277" r:id="rId45"/>
    <p:sldId id="281" r:id="rId46"/>
    <p:sldId id="282" r:id="rId47"/>
    <p:sldId id="284" r:id="rId48"/>
    <p:sldId id="287" r:id="rId49"/>
    <p:sldId id="300" r:id="rId50"/>
    <p:sldId id="320" r:id="rId51"/>
    <p:sldId id="272" r:id="rId52"/>
    <p:sldId id="315" r:id="rId53"/>
    <p:sldId id="317" r:id="rId54"/>
    <p:sldId id="290" r:id="rId55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30904-7BFD-AEE7-3E01-484BB5224359}" v="1" dt="2025-09-25T09:49:45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Davey" userId="aaad8f82-e87c-4615-8367-bdf45b367f54" providerId="ADAL" clId="{9BB7F8B3-0C3B-4688-8EF3-6A5857AE0D3F}"/>
    <pc:docChg chg="delSld">
      <pc:chgData name="J Davey" userId="aaad8f82-e87c-4615-8367-bdf45b367f54" providerId="ADAL" clId="{9BB7F8B3-0C3B-4688-8EF3-6A5857AE0D3F}" dt="2025-09-12T14:35:55.424" v="8" actId="47"/>
      <pc:docMkLst>
        <pc:docMk/>
      </pc:docMkLst>
      <pc:sldChg chg="del">
        <pc:chgData name="J Davey" userId="aaad8f82-e87c-4615-8367-bdf45b367f54" providerId="ADAL" clId="{9BB7F8B3-0C3B-4688-8EF3-6A5857AE0D3F}" dt="2025-09-12T14:35:50.652" v="1" actId="47"/>
        <pc:sldMkLst>
          <pc:docMk/>
          <pc:sldMk cId="3123110930" sldId="330"/>
        </pc:sldMkLst>
      </pc:sldChg>
      <pc:sldChg chg="del">
        <pc:chgData name="J Davey" userId="aaad8f82-e87c-4615-8367-bdf45b367f54" providerId="ADAL" clId="{9BB7F8B3-0C3B-4688-8EF3-6A5857AE0D3F}" dt="2025-09-12T14:35:51.441" v="2" actId="47"/>
        <pc:sldMkLst>
          <pc:docMk/>
          <pc:sldMk cId="761228973" sldId="331"/>
        </pc:sldMkLst>
      </pc:sldChg>
      <pc:sldChg chg="del">
        <pc:chgData name="J Davey" userId="aaad8f82-e87c-4615-8367-bdf45b367f54" providerId="ADAL" clId="{9BB7F8B3-0C3B-4688-8EF3-6A5857AE0D3F}" dt="2025-09-12T14:35:52.074" v="3" actId="47"/>
        <pc:sldMkLst>
          <pc:docMk/>
          <pc:sldMk cId="2119679473" sldId="332"/>
        </pc:sldMkLst>
      </pc:sldChg>
      <pc:sldChg chg="del">
        <pc:chgData name="J Davey" userId="aaad8f82-e87c-4615-8367-bdf45b367f54" providerId="ADAL" clId="{9BB7F8B3-0C3B-4688-8EF3-6A5857AE0D3F}" dt="2025-09-12T14:35:53.078" v="4" actId="47"/>
        <pc:sldMkLst>
          <pc:docMk/>
          <pc:sldMk cId="522767776" sldId="333"/>
        </pc:sldMkLst>
      </pc:sldChg>
      <pc:sldChg chg="del">
        <pc:chgData name="J Davey" userId="aaad8f82-e87c-4615-8367-bdf45b367f54" providerId="ADAL" clId="{9BB7F8B3-0C3B-4688-8EF3-6A5857AE0D3F}" dt="2025-09-12T14:35:53.713" v="5" actId="47"/>
        <pc:sldMkLst>
          <pc:docMk/>
          <pc:sldMk cId="3950256965" sldId="334"/>
        </pc:sldMkLst>
      </pc:sldChg>
      <pc:sldMasterChg chg="delSldLayout">
        <pc:chgData name="J Davey" userId="aaad8f82-e87c-4615-8367-bdf45b367f54" providerId="ADAL" clId="{9BB7F8B3-0C3B-4688-8EF3-6A5857AE0D3F}" dt="2025-09-12T14:35:55.424" v="8" actId="47"/>
        <pc:sldMasterMkLst>
          <pc:docMk/>
          <pc:sldMasterMk cId="0" sldId="2147483660"/>
        </pc:sldMasterMkLst>
      </pc:sldMasterChg>
    </pc:docChg>
  </pc:docChgLst>
  <pc:docChgLst>
    <pc:chgData name="J Davey" userId="aaad8f82-e87c-4615-8367-bdf45b367f54" providerId="ADAL" clId="{B52D248D-B89B-4A85-94B0-BB395917E56B}"/>
    <pc:docChg chg="undo custSel modSld">
      <pc:chgData name="J Davey" userId="aaad8f82-e87c-4615-8367-bdf45b367f54" providerId="ADAL" clId="{B52D248D-B89B-4A85-94B0-BB395917E56B}" dt="2025-09-16T23:12:19.482" v="222" actId="1036"/>
      <pc:docMkLst>
        <pc:docMk/>
      </pc:docMkLst>
      <pc:sldChg chg="modSp mod">
        <pc:chgData name="J Davey" userId="aaad8f82-e87c-4615-8367-bdf45b367f54" providerId="ADAL" clId="{B52D248D-B89B-4A85-94B0-BB395917E56B}" dt="2025-09-16T22:42:14.307" v="52" actId="20577"/>
        <pc:sldMkLst>
          <pc:docMk/>
          <pc:sldMk cId="326562728" sldId="258"/>
        </pc:sldMkLst>
        <pc:spChg chg="mod">
          <ac:chgData name="J Davey" userId="aaad8f82-e87c-4615-8367-bdf45b367f54" providerId="ADAL" clId="{B52D248D-B89B-4A85-94B0-BB395917E56B}" dt="2025-09-16T22:42:14.307" v="52" actId="20577"/>
          <ac:spMkLst>
            <pc:docMk/>
            <pc:sldMk cId="326562728" sldId="258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2:57:50.943" v="138" actId="20577"/>
        <pc:sldMkLst>
          <pc:docMk/>
          <pc:sldMk cId="1105941840" sldId="259"/>
        </pc:sldMkLst>
        <pc:spChg chg="mod">
          <ac:chgData name="J Davey" userId="aaad8f82-e87c-4615-8367-bdf45b367f54" providerId="ADAL" clId="{B52D248D-B89B-4A85-94B0-BB395917E56B}" dt="2025-09-16T22:57:50.943" v="138" actId="20577"/>
          <ac:spMkLst>
            <pc:docMk/>
            <pc:sldMk cId="1105941840" sldId="259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3:11:53.409" v="213" actId="20577"/>
        <pc:sldMkLst>
          <pc:docMk/>
          <pc:sldMk cId="3569417306" sldId="282"/>
        </pc:sldMkLst>
        <pc:spChg chg="mod">
          <ac:chgData name="J Davey" userId="aaad8f82-e87c-4615-8367-bdf45b367f54" providerId="ADAL" clId="{B52D248D-B89B-4A85-94B0-BB395917E56B}" dt="2025-09-16T23:11:53.409" v="213" actId="20577"/>
          <ac:spMkLst>
            <pc:docMk/>
            <pc:sldMk cId="3569417306" sldId="282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3:12:19.482" v="222" actId="1036"/>
        <pc:sldMkLst>
          <pc:docMk/>
          <pc:sldMk cId="750255659" sldId="287"/>
        </pc:sldMkLst>
        <pc:spChg chg="mod">
          <ac:chgData name="J Davey" userId="aaad8f82-e87c-4615-8367-bdf45b367f54" providerId="ADAL" clId="{B52D248D-B89B-4A85-94B0-BB395917E56B}" dt="2025-09-16T23:12:19.482" v="222" actId="1036"/>
          <ac:spMkLst>
            <pc:docMk/>
            <pc:sldMk cId="750255659" sldId="287"/>
            <ac:spMk id="3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2:37:01.746" v="10" actId="20577"/>
        <pc:sldMkLst>
          <pc:docMk/>
          <pc:sldMk cId="2595006012" sldId="291"/>
        </pc:sldMkLst>
        <pc:spChg chg="mod">
          <ac:chgData name="J Davey" userId="aaad8f82-e87c-4615-8367-bdf45b367f54" providerId="ADAL" clId="{B52D248D-B89B-4A85-94B0-BB395917E56B}" dt="2025-09-16T22:37:01.746" v="10" actId="20577"/>
          <ac:spMkLst>
            <pc:docMk/>
            <pc:sldMk cId="2595006012" sldId="291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3:06:03.169" v="151" actId="20577"/>
        <pc:sldMkLst>
          <pc:docMk/>
          <pc:sldMk cId="168864137" sldId="296"/>
        </pc:sldMkLst>
        <pc:spChg chg="mod">
          <ac:chgData name="J Davey" userId="aaad8f82-e87c-4615-8367-bdf45b367f54" providerId="ADAL" clId="{B52D248D-B89B-4A85-94B0-BB395917E56B}" dt="2025-09-16T23:06:03.169" v="151" actId="20577"/>
          <ac:spMkLst>
            <pc:docMk/>
            <pc:sldMk cId="168864137" sldId="296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3:08:46.516" v="169" actId="27636"/>
        <pc:sldMkLst>
          <pc:docMk/>
          <pc:sldMk cId="4110325284" sldId="298"/>
        </pc:sldMkLst>
        <pc:spChg chg="mod">
          <ac:chgData name="J Davey" userId="aaad8f82-e87c-4615-8367-bdf45b367f54" providerId="ADAL" clId="{B52D248D-B89B-4A85-94B0-BB395917E56B}" dt="2025-09-16T23:08:46.516" v="169" actId="27636"/>
          <ac:spMkLst>
            <pc:docMk/>
            <pc:sldMk cId="4110325284" sldId="298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3:10:06.244" v="193" actId="20577"/>
        <pc:sldMkLst>
          <pc:docMk/>
          <pc:sldMk cId="392666925" sldId="299"/>
        </pc:sldMkLst>
        <pc:spChg chg="mod">
          <ac:chgData name="J Davey" userId="aaad8f82-e87c-4615-8367-bdf45b367f54" providerId="ADAL" clId="{B52D248D-B89B-4A85-94B0-BB395917E56B}" dt="2025-09-16T23:10:06.244" v="193" actId="20577"/>
          <ac:spMkLst>
            <pc:docMk/>
            <pc:sldMk cId="392666925" sldId="299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2:46:18.104" v="87" actId="20577"/>
        <pc:sldMkLst>
          <pc:docMk/>
          <pc:sldMk cId="4041818437" sldId="301"/>
        </pc:sldMkLst>
        <pc:spChg chg="mod">
          <ac:chgData name="J Davey" userId="aaad8f82-e87c-4615-8367-bdf45b367f54" providerId="ADAL" clId="{B52D248D-B89B-4A85-94B0-BB395917E56B}" dt="2025-09-16T22:46:18.104" v="87" actId="20577"/>
          <ac:spMkLst>
            <pc:docMk/>
            <pc:sldMk cId="4041818437" sldId="301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2:57:13.174" v="113" actId="20577"/>
        <pc:sldMkLst>
          <pc:docMk/>
          <pc:sldMk cId="2278344095" sldId="303"/>
        </pc:sldMkLst>
        <pc:spChg chg="mod">
          <ac:chgData name="J Davey" userId="aaad8f82-e87c-4615-8367-bdf45b367f54" providerId="ADAL" clId="{B52D248D-B89B-4A85-94B0-BB395917E56B}" dt="2025-09-16T22:57:13.174" v="113" actId="20577"/>
          <ac:spMkLst>
            <pc:docMk/>
            <pc:sldMk cId="2278344095" sldId="303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B52D248D-B89B-4A85-94B0-BB395917E56B}" dt="2025-09-16T22:38:26.511" v="14" actId="20577"/>
        <pc:sldMkLst>
          <pc:docMk/>
          <pc:sldMk cId="3045524726" sldId="314"/>
        </pc:sldMkLst>
        <pc:spChg chg="mod">
          <ac:chgData name="J Davey" userId="aaad8f82-e87c-4615-8367-bdf45b367f54" providerId="ADAL" clId="{B52D248D-B89B-4A85-94B0-BB395917E56B}" dt="2025-09-16T22:38:26.511" v="14" actId="20577"/>
          <ac:spMkLst>
            <pc:docMk/>
            <pc:sldMk cId="3045524726" sldId="314"/>
            <ac:spMk id="4099" creationId="{F276D8C7-92F7-4EB1-94CD-D3A310034BE7}"/>
          </ac:spMkLst>
        </pc:spChg>
      </pc:sldChg>
      <pc:sldChg chg="modSp mod">
        <pc:chgData name="J Davey" userId="aaad8f82-e87c-4615-8367-bdf45b367f54" providerId="ADAL" clId="{B52D248D-B89B-4A85-94B0-BB395917E56B}" dt="2025-09-16T22:42:04.237" v="33" actId="20577"/>
        <pc:sldMkLst>
          <pc:docMk/>
          <pc:sldMk cId="2971855171" sldId="335"/>
        </pc:sldMkLst>
        <pc:spChg chg="mod">
          <ac:chgData name="J Davey" userId="aaad8f82-e87c-4615-8367-bdf45b367f54" providerId="ADAL" clId="{B52D248D-B89B-4A85-94B0-BB395917E56B}" dt="2025-09-16T22:42:04.237" v="33" actId="20577"/>
          <ac:spMkLst>
            <pc:docMk/>
            <pc:sldMk cId="2971855171" sldId="335"/>
            <ac:spMk id="3" creationId="{D6DB37AD-0635-BEB4-B1ED-28F443C1ECFA}"/>
          </ac:spMkLst>
        </pc:spChg>
      </pc:sldChg>
    </pc:docChg>
  </pc:docChgLst>
  <pc:docChgLst>
    <pc:chgData name="J Davey" userId="aaad8f82-e87c-4615-8367-bdf45b367f54" providerId="ADAL" clId="{EED8394F-66D0-4101-8676-C1D2F94BE532}"/>
    <pc:docChg chg="custSel addSld modSld">
      <pc:chgData name="J Davey" userId="aaad8f82-e87c-4615-8367-bdf45b367f54" providerId="ADAL" clId="{EED8394F-66D0-4101-8676-C1D2F94BE532}" dt="2025-09-16T13:11:49.995" v="27" actId="1076"/>
      <pc:docMkLst>
        <pc:docMk/>
      </pc:docMkLst>
      <pc:sldChg chg="modSp mod">
        <pc:chgData name="J Davey" userId="aaad8f82-e87c-4615-8367-bdf45b367f54" providerId="ADAL" clId="{EED8394F-66D0-4101-8676-C1D2F94BE532}" dt="2025-09-16T13:10:01.638" v="15" actId="20577"/>
        <pc:sldMkLst>
          <pc:docMk/>
          <pc:sldMk cId="3045524726" sldId="314"/>
        </pc:sldMkLst>
        <pc:spChg chg="mod">
          <ac:chgData name="J Davey" userId="aaad8f82-e87c-4615-8367-bdf45b367f54" providerId="ADAL" clId="{EED8394F-66D0-4101-8676-C1D2F94BE532}" dt="2025-09-16T13:10:01.638" v="15" actId="20577"/>
          <ac:spMkLst>
            <pc:docMk/>
            <pc:sldMk cId="3045524726" sldId="314"/>
            <ac:spMk id="4099" creationId="{F276D8C7-92F7-4EB1-94CD-D3A310034BE7}"/>
          </ac:spMkLst>
        </pc:spChg>
      </pc:sldChg>
      <pc:sldChg chg="addSp delSp modSp new mod">
        <pc:chgData name="J Davey" userId="aaad8f82-e87c-4615-8367-bdf45b367f54" providerId="ADAL" clId="{EED8394F-66D0-4101-8676-C1D2F94BE532}" dt="2025-09-16T13:11:49.995" v="27" actId="1076"/>
        <pc:sldMkLst>
          <pc:docMk/>
          <pc:sldMk cId="2971855171" sldId="335"/>
        </pc:sldMkLst>
        <pc:spChg chg="mod">
          <ac:chgData name="J Davey" userId="aaad8f82-e87c-4615-8367-bdf45b367f54" providerId="ADAL" clId="{EED8394F-66D0-4101-8676-C1D2F94BE532}" dt="2025-09-16T13:10:37.681" v="19" actId="20577"/>
          <ac:spMkLst>
            <pc:docMk/>
            <pc:sldMk cId="2971855171" sldId="335"/>
            <ac:spMk id="3" creationId="{D6DB37AD-0635-BEB4-B1ED-28F443C1ECFA}"/>
          </ac:spMkLst>
        </pc:spChg>
        <pc:picChg chg="add mod ord modCrop">
          <ac:chgData name="J Davey" userId="aaad8f82-e87c-4615-8367-bdf45b367f54" providerId="ADAL" clId="{EED8394F-66D0-4101-8676-C1D2F94BE532}" dt="2025-09-16T13:11:49.995" v="27" actId="1076"/>
          <ac:picMkLst>
            <pc:docMk/>
            <pc:sldMk cId="2971855171" sldId="335"/>
            <ac:picMk id="5" creationId="{893179BA-0816-E4DA-82FB-FABBF498630E}"/>
          </ac:picMkLst>
        </pc:picChg>
      </pc:sldChg>
    </pc:docChg>
  </pc:docChgLst>
  <pc:docChgLst>
    <pc:chgData name="Guest User" userId="S::urn:spo:tenantanon#54709c4e-cf09-4933-8d59-3824fb51b0d7::" providerId="AD" clId="Web-{378919AF-E0CC-F380-26D8-006C8B25DC58}"/>
    <pc:docChg chg="modSld">
      <pc:chgData name="Guest User" userId="S::urn:spo:tenantanon#54709c4e-cf09-4933-8d59-3824fb51b0d7::" providerId="AD" clId="Web-{378919AF-E0CC-F380-26D8-006C8B25DC58}" dt="2025-09-16T15:37:35.889" v="73" actId="20577"/>
      <pc:docMkLst>
        <pc:docMk/>
      </pc:docMkLst>
      <pc:sldChg chg="modSp">
        <pc:chgData name="Guest User" userId="S::urn:spo:tenantanon#54709c4e-cf09-4933-8d59-3824fb51b0d7::" providerId="AD" clId="Web-{378919AF-E0CC-F380-26D8-006C8B25DC58}" dt="2025-09-16T15:37:35.889" v="73" actId="20577"/>
        <pc:sldMkLst>
          <pc:docMk/>
          <pc:sldMk cId="2595006012" sldId="291"/>
        </pc:sldMkLst>
        <pc:spChg chg="mod">
          <ac:chgData name="Guest User" userId="S::urn:spo:tenantanon#54709c4e-cf09-4933-8d59-3824fb51b0d7::" providerId="AD" clId="Web-{378919AF-E0CC-F380-26D8-006C8B25DC58}" dt="2025-09-16T15:37:35.889" v="73" actId="20577"/>
          <ac:spMkLst>
            <pc:docMk/>
            <pc:sldMk cId="2595006012" sldId="291"/>
            <ac:spMk id="2" creationId="{00000000-0000-0000-0000-000000000000}"/>
          </ac:spMkLst>
        </pc:spChg>
        <pc:spChg chg="mod">
          <ac:chgData name="Guest User" userId="S::urn:spo:tenantanon#54709c4e-cf09-4933-8d59-3824fb51b0d7::" providerId="AD" clId="Web-{378919AF-E0CC-F380-26D8-006C8B25DC58}" dt="2025-09-16T15:27:56.706" v="2" actId="20577"/>
          <ac:spMkLst>
            <pc:docMk/>
            <pc:sldMk cId="2595006012" sldId="291"/>
            <ac:spMk id="3" creationId="{00000000-0000-0000-0000-000000000000}"/>
          </ac:spMkLst>
        </pc:spChg>
      </pc:sldChg>
    </pc:docChg>
  </pc:docChgLst>
  <pc:docChgLst>
    <pc:chgData name="J Davey" userId="aaad8f82-e87c-4615-8367-bdf45b367f54" providerId="ADAL" clId="{D36CC2E3-7090-407D-AEFB-BE55DB24C8CD}"/>
    <pc:docChg chg="undo redo custSel addSld delSld modSld sldOrd">
      <pc:chgData name="J Davey" userId="aaad8f82-e87c-4615-8367-bdf45b367f54" providerId="ADAL" clId="{D36CC2E3-7090-407D-AEFB-BE55DB24C8CD}" dt="2025-09-14T22:41:54.478" v="458" actId="20577"/>
      <pc:docMkLst>
        <pc:docMk/>
      </pc:docMkLst>
      <pc:sldChg chg="modSp mod">
        <pc:chgData name="J Davey" userId="aaad8f82-e87c-4615-8367-bdf45b367f54" providerId="ADAL" clId="{D36CC2E3-7090-407D-AEFB-BE55DB24C8CD}" dt="2025-09-14T22:08:01.109" v="364" actId="20577"/>
        <pc:sldMkLst>
          <pc:docMk/>
          <pc:sldMk cId="1797339617" sldId="279"/>
        </pc:sldMkLst>
        <pc:spChg chg="mod">
          <ac:chgData name="J Davey" userId="aaad8f82-e87c-4615-8367-bdf45b367f54" providerId="ADAL" clId="{D36CC2E3-7090-407D-AEFB-BE55DB24C8CD}" dt="2025-09-14T22:08:01.109" v="364" actId="20577"/>
          <ac:spMkLst>
            <pc:docMk/>
            <pc:sldMk cId="1797339617" sldId="279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D36CC2E3-7090-407D-AEFB-BE55DB24C8CD}" dt="2025-09-14T22:11:03.095" v="378" actId="20577"/>
        <pc:sldMkLst>
          <pc:docMk/>
          <pc:sldMk cId="2682497612" sldId="281"/>
        </pc:sldMkLst>
        <pc:spChg chg="mod">
          <ac:chgData name="J Davey" userId="aaad8f82-e87c-4615-8367-bdf45b367f54" providerId="ADAL" clId="{D36CC2E3-7090-407D-AEFB-BE55DB24C8CD}" dt="2025-09-14T22:11:03.095" v="378" actId="20577"/>
          <ac:spMkLst>
            <pc:docMk/>
            <pc:sldMk cId="2682497612" sldId="281"/>
            <ac:spMk id="3" creationId="{00000000-0000-0000-0000-000000000000}"/>
          </ac:spMkLst>
        </pc:spChg>
        <pc:graphicFrameChg chg="mod modGraphic">
          <ac:chgData name="J Davey" userId="aaad8f82-e87c-4615-8367-bdf45b367f54" providerId="ADAL" clId="{D36CC2E3-7090-407D-AEFB-BE55DB24C8CD}" dt="2025-09-14T22:10:55.299" v="377" actId="20577"/>
          <ac:graphicFrameMkLst>
            <pc:docMk/>
            <pc:sldMk cId="2682497612" sldId="281"/>
            <ac:graphicFrameMk id="4" creationId="{00000000-0000-0000-0000-000000000000}"/>
          </ac:graphicFrameMkLst>
        </pc:graphicFrameChg>
      </pc:sldChg>
      <pc:sldChg chg="modSp mod">
        <pc:chgData name="J Davey" userId="aaad8f82-e87c-4615-8367-bdf45b367f54" providerId="ADAL" clId="{D36CC2E3-7090-407D-AEFB-BE55DB24C8CD}" dt="2025-09-14T22:41:54.478" v="458" actId="20577"/>
        <pc:sldMkLst>
          <pc:docMk/>
          <pc:sldMk cId="750255659" sldId="287"/>
        </pc:sldMkLst>
        <pc:spChg chg="mod">
          <ac:chgData name="J Davey" userId="aaad8f82-e87c-4615-8367-bdf45b367f54" providerId="ADAL" clId="{D36CC2E3-7090-407D-AEFB-BE55DB24C8CD}" dt="2025-09-14T22:36:09.754" v="398" actId="20577"/>
          <ac:spMkLst>
            <pc:docMk/>
            <pc:sldMk cId="750255659" sldId="287"/>
            <ac:spMk id="2" creationId="{00000000-0000-0000-0000-000000000000}"/>
          </ac:spMkLst>
        </pc:spChg>
        <pc:spChg chg="mod">
          <ac:chgData name="J Davey" userId="aaad8f82-e87c-4615-8367-bdf45b367f54" providerId="ADAL" clId="{D36CC2E3-7090-407D-AEFB-BE55DB24C8CD}" dt="2025-09-14T22:41:54.478" v="458" actId="20577"/>
          <ac:spMkLst>
            <pc:docMk/>
            <pc:sldMk cId="750255659" sldId="287"/>
            <ac:spMk id="3" creationId="{00000000-0000-0000-0000-000000000000}"/>
          </ac:spMkLst>
        </pc:spChg>
      </pc:sldChg>
      <pc:sldChg chg="modSp mod">
        <pc:chgData name="J Davey" userId="aaad8f82-e87c-4615-8367-bdf45b367f54" providerId="ADAL" clId="{D36CC2E3-7090-407D-AEFB-BE55DB24C8CD}" dt="2025-09-14T22:01:29.894" v="346" actId="20577"/>
        <pc:sldMkLst>
          <pc:docMk/>
          <pc:sldMk cId="168864137" sldId="296"/>
        </pc:sldMkLst>
        <pc:spChg chg="mod">
          <ac:chgData name="J Davey" userId="aaad8f82-e87c-4615-8367-bdf45b367f54" providerId="ADAL" clId="{D36CC2E3-7090-407D-AEFB-BE55DB24C8CD}" dt="2025-09-14T22:01:29.894" v="346" actId="20577"/>
          <ac:spMkLst>
            <pc:docMk/>
            <pc:sldMk cId="168864137" sldId="296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D36CC2E3-7090-407D-AEFB-BE55DB24C8CD}" dt="2025-09-14T21:57:47.683" v="334" actId="20577"/>
        <pc:sldMkLst>
          <pc:docMk/>
          <pc:sldMk cId="392666925" sldId="299"/>
        </pc:sldMkLst>
        <pc:spChg chg="mod">
          <ac:chgData name="J Davey" userId="aaad8f82-e87c-4615-8367-bdf45b367f54" providerId="ADAL" clId="{D36CC2E3-7090-407D-AEFB-BE55DB24C8CD}" dt="2025-09-14T21:57:47.683" v="334" actId="20577"/>
          <ac:spMkLst>
            <pc:docMk/>
            <pc:sldMk cId="392666925" sldId="299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D36CC2E3-7090-407D-AEFB-BE55DB24C8CD}" dt="2025-09-14T21:28:58.465" v="12" actId="20577"/>
        <pc:sldMkLst>
          <pc:docMk/>
          <pc:sldMk cId="3487460352" sldId="308"/>
        </pc:sldMkLst>
        <pc:graphicFrameChg chg="modGraphic">
          <ac:chgData name="J Davey" userId="aaad8f82-e87c-4615-8367-bdf45b367f54" providerId="ADAL" clId="{D36CC2E3-7090-407D-AEFB-BE55DB24C8CD}" dt="2025-09-14T21:28:58.465" v="12" actId="20577"/>
          <ac:graphicFrameMkLst>
            <pc:docMk/>
            <pc:sldMk cId="3487460352" sldId="308"/>
            <ac:graphicFrameMk id="4" creationId="{00000000-0000-0000-0000-000000000000}"/>
          </ac:graphicFrameMkLst>
        </pc:graphicFrameChg>
      </pc:sldChg>
      <pc:sldChg chg="modSp mod">
        <pc:chgData name="J Davey" userId="aaad8f82-e87c-4615-8367-bdf45b367f54" providerId="ADAL" clId="{D36CC2E3-7090-407D-AEFB-BE55DB24C8CD}" dt="2025-09-14T21:25:57.941" v="9" actId="27636"/>
        <pc:sldMkLst>
          <pc:docMk/>
          <pc:sldMk cId="1450042031" sldId="318"/>
        </pc:sldMkLst>
        <pc:spChg chg="mod">
          <ac:chgData name="J Davey" userId="aaad8f82-e87c-4615-8367-bdf45b367f54" providerId="ADAL" clId="{D36CC2E3-7090-407D-AEFB-BE55DB24C8CD}" dt="2025-09-14T21:25:57.941" v="9" actId="27636"/>
          <ac:spMkLst>
            <pc:docMk/>
            <pc:sldMk cId="1450042031" sldId="318"/>
            <ac:spMk id="2" creationId="{00000000-0000-0000-0000-000000000000}"/>
          </ac:spMkLst>
        </pc:spChg>
      </pc:sldChg>
      <pc:sldChg chg="modSp mod">
        <pc:chgData name="J Davey" userId="aaad8f82-e87c-4615-8367-bdf45b367f54" providerId="ADAL" clId="{D36CC2E3-7090-407D-AEFB-BE55DB24C8CD}" dt="2025-09-14T22:39:52.176" v="442" actId="20577"/>
        <pc:sldMkLst>
          <pc:docMk/>
          <pc:sldMk cId="545112245" sldId="320"/>
        </pc:sldMkLst>
        <pc:spChg chg="mod">
          <ac:chgData name="J Davey" userId="aaad8f82-e87c-4615-8367-bdf45b367f54" providerId="ADAL" clId="{D36CC2E3-7090-407D-AEFB-BE55DB24C8CD}" dt="2025-09-14T22:39:52.176" v="442" actId="20577"/>
          <ac:spMkLst>
            <pc:docMk/>
            <pc:sldMk cId="545112245" sldId="320"/>
            <ac:spMk id="2" creationId="{00000000-0000-0000-0000-000000000000}"/>
          </ac:spMkLst>
        </pc:spChg>
      </pc:sldChg>
      <pc:sldChg chg="addSp delSp modSp mod ord">
        <pc:chgData name="J Davey" userId="aaad8f82-e87c-4615-8367-bdf45b367f54" providerId="ADAL" clId="{D36CC2E3-7090-407D-AEFB-BE55DB24C8CD}" dt="2025-09-14T21:36:26.341" v="43" actId="22"/>
        <pc:sldMkLst>
          <pc:docMk/>
          <pc:sldMk cId="3123110930" sldId="330"/>
        </pc:sldMkLst>
        <pc:spChg chg="mod">
          <ac:chgData name="J Davey" userId="aaad8f82-e87c-4615-8367-bdf45b367f54" providerId="ADAL" clId="{D36CC2E3-7090-407D-AEFB-BE55DB24C8CD}" dt="2025-09-14T21:32:12.512" v="39" actId="12"/>
          <ac:spMkLst>
            <pc:docMk/>
            <pc:sldMk cId="3123110930" sldId="330"/>
            <ac:spMk id="2" creationId="{00000000-0000-0000-0000-000000000000}"/>
          </ac:spMkLst>
        </pc:spChg>
      </pc:sldChg>
      <pc:sldChg chg="modSp new mod">
        <pc:chgData name="J Davey" userId="aaad8f82-e87c-4615-8367-bdf45b367f54" providerId="ADAL" clId="{D36CC2E3-7090-407D-AEFB-BE55DB24C8CD}" dt="2025-09-14T21:47:23.150" v="179" actId="5793"/>
        <pc:sldMkLst>
          <pc:docMk/>
          <pc:sldMk cId="761228973" sldId="331"/>
        </pc:sldMkLst>
        <pc:spChg chg="mod">
          <ac:chgData name="J Davey" userId="aaad8f82-e87c-4615-8367-bdf45b367f54" providerId="ADAL" clId="{D36CC2E3-7090-407D-AEFB-BE55DB24C8CD}" dt="2025-09-14T21:47:23.150" v="179" actId="5793"/>
          <ac:spMkLst>
            <pc:docMk/>
            <pc:sldMk cId="761228973" sldId="331"/>
            <ac:spMk id="2" creationId="{CC29022C-B1D0-C602-20F7-41E43DFC9E64}"/>
          </ac:spMkLst>
        </pc:spChg>
        <pc:spChg chg="mod">
          <ac:chgData name="J Davey" userId="aaad8f82-e87c-4615-8367-bdf45b367f54" providerId="ADAL" clId="{D36CC2E3-7090-407D-AEFB-BE55DB24C8CD}" dt="2025-09-14T21:37:09.771" v="46"/>
          <ac:spMkLst>
            <pc:docMk/>
            <pc:sldMk cId="761228973" sldId="331"/>
            <ac:spMk id="3" creationId="{3F535991-EB0C-88D3-F475-56E8CAADB22B}"/>
          </ac:spMkLst>
        </pc:spChg>
      </pc:sldChg>
      <pc:sldChg chg="modSp mod">
        <pc:chgData name="J Davey" userId="aaad8f82-e87c-4615-8367-bdf45b367f54" providerId="ADAL" clId="{D36CC2E3-7090-407D-AEFB-BE55DB24C8CD}" dt="2025-09-14T21:47:25.967" v="181" actId="5793"/>
        <pc:sldMkLst>
          <pc:docMk/>
          <pc:sldMk cId="2119679473" sldId="332"/>
        </pc:sldMkLst>
        <pc:spChg chg="mod">
          <ac:chgData name="J Davey" userId="aaad8f82-e87c-4615-8367-bdf45b367f54" providerId="ADAL" clId="{D36CC2E3-7090-407D-AEFB-BE55DB24C8CD}" dt="2025-09-14T21:47:25.967" v="181" actId="5793"/>
          <ac:spMkLst>
            <pc:docMk/>
            <pc:sldMk cId="2119679473" sldId="332"/>
            <ac:spMk id="2" creationId="{CC29022C-B1D0-C602-20F7-41E43DFC9E64}"/>
          </ac:spMkLst>
        </pc:spChg>
      </pc:sldChg>
      <pc:sldChg chg="modSp mod">
        <pc:chgData name="J Davey" userId="aaad8f82-e87c-4615-8367-bdf45b367f54" providerId="ADAL" clId="{D36CC2E3-7090-407D-AEFB-BE55DB24C8CD}" dt="2025-09-14T21:47:36.615" v="187" actId="5793"/>
        <pc:sldMkLst>
          <pc:docMk/>
          <pc:sldMk cId="522767776" sldId="333"/>
        </pc:sldMkLst>
        <pc:spChg chg="mod">
          <ac:chgData name="J Davey" userId="aaad8f82-e87c-4615-8367-bdf45b367f54" providerId="ADAL" clId="{D36CC2E3-7090-407D-AEFB-BE55DB24C8CD}" dt="2025-09-14T21:47:36.615" v="187" actId="5793"/>
          <ac:spMkLst>
            <pc:docMk/>
            <pc:sldMk cId="522767776" sldId="333"/>
            <ac:spMk id="2" creationId="{CC29022C-B1D0-C602-20F7-41E43DFC9E64}"/>
          </ac:spMkLst>
        </pc:spChg>
      </pc:sldChg>
      <pc:sldChg chg="modSp new mod">
        <pc:chgData name="J Davey" userId="aaad8f82-e87c-4615-8367-bdf45b367f54" providerId="ADAL" clId="{D36CC2E3-7090-407D-AEFB-BE55DB24C8CD}" dt="2025-09-14T21:49:57.554" v="195" actId="5793"/>
        <pc:sldMkLst>
          <pc:docMk/>
          <pc:sldMk cId="3950256965" sldId="334"/>
        </pc:sldMkLst>
        <pc:spChg chg="mod">
          <ac:chgData name="J Davey" userId="aaad8f82-e87c-4615-8367-bdf45b367f54" providerId="ADAL" clId="{D36CC2E3-7090-407D-AEFB-BE55DB24C8CD}" dt="2025-09-14T21:49:57.554" v="195" actId="5793"/>
          <ac:spMkLst>
            <pc:docMk/>
            <pc:sldMk cId="3950256965" sldId="334"/>
            <ac:spMk id="2" creationId="{FCE89346-A1E5-1A0D-6A3F-1412DC6ACA2D}"/>
          </ac:spMkLst>
        </pc:spChg>
        <pc:spChg chg="mod">
          <ac:chgData name="J Davey" userId="aaad8f82-e87c-4615-8367-bdf45b367f54" providerId="ADAL" clId="{D36CC2E3-7090-407D-AEFB-BE55DB24C8CD}" dt="2025-09-14T21:49:30.504" v="189"/>
          <ac:spMkLst>
            <pc:docMk/>
            <pc:sldMk cId="3950256965" sldId="334"/>
            <ac:spMk id="3" creationId="{4E9B479A-0A33-79EA-C76E-F2130810C717}"/>
          </ac:spMkLst>
        </pc:spChg>
      </pc:sldChg>
    </pc:docChg>
  </pc:docChgLst>
  <pc:docChgLst>
    <pc:chgData name="J Davey" userId="S::jdavey610@c2ken.net::aaad8f82-e87c-4615-8367-bdf45b367f54" providerId="AD" clId="Web-{81630904-7BFD-AEE7-3E01-484BB5224359}"/>
    <pc:docChg chg="modSld">
      <pc:chgData name="J Davey" userId="S::jdavey610@c2ken.net::aaad8f82-e87c-4615-8367-bdf45b367f54" providerId="AD" clId="Web-{81630904-7BFD-AEE7-3E01-484BB5224359}" dt="2025-09-25T09:49:45.816" v="0" actId="20577"/>
      <pc:docMkLst>
        <pc:docMk/>
      </pc:docMkLst>
      <pc:sldChg chg="modSp">
        <pc:chgData name="J Davey" userId="S::jdavey610@c2ken.net::aaad8f82-e87c-4615-8367-bdf45b367f54" providerId="AD" clId="Web-{81630904-7BFD-AEE7-3E01-484BB5224359}" dt="2025-09-25T09:49:45.816" v="0" actId="20577"/>
        <pc:sldMkLst>
          <pc:docMk/>
          <pc:sldMk cId="1105941840" sldId="259"/>
        </pc:sldMkLst>
        <pc:spChg chg="mod">
          <ac:chgData name="J Davey" userId="S::jdavey610@c2ken.net::aaad8f82-e87c-4615-8367-bdf45b367f54" providerId="AD" clId="Web-{81630904-7BFD-AEE7-3E01-484BB5224359}" dt="2025-09-25T09:49:45.816" v="0" actId="20577"/>
          <ac:spMkLst>
            <pc:docMk/>
            <pc:sldMk cId="1105941840" sldId="259"/>
            <ac:spMk id="2" creationId="{00000000-0000-0000-0000-000000000000}"/>
          </ac:spMkLst>
        </pc:spChg>
      </pc:sldChg>
    </pc:docChg>
  </pc:docChgLst>
  <pc:docChgLst>
    <pc:chgData name="Guest User" userId="S::urn:spo:tenantanon#54709c4e-cf09-4933-8d59-3824fb51b0d7::" providerId="AD" clId="Web-{8D27FF36-1B43-525B-A0F0-2C638A1991BF}"/>
    <pc:docChg chg="modSld">
      <pc:chgData name="Guest User" userId="S::urn:spo:tenantanon#54709c4e-cf09-4933-8d59-3824fb51b0d7::" providerId="AD" clId="Web-{8D27FF36-1B43-525B-A0F0-2C638A1991BF}" dt="2025-09-16T15:39:50.820" v="0" actId="20577"/>
      <pc:docMkLst>
        <pc:docMk/>
      </pc:docMkLst>
      <pc:sldChg chg="modSp">
        <pc:chgData name="Guest User" userId="S::urn:spo:tenantanon#54709c4e-cf09-4933-8d59-3824fb51b0d7::" providerId="AD" clId="Web-{8D27FF36-1B43-525B-A0F0-2C638A1991BF}" dt="2025-09-16T15:39:50.820" v="0" actId="20577"/>
        <pc:sldMkLst>
          <pc:docMk/>
          <pc:sldMk cId="2595006012" sldId="291"/>
        </pc:sldMkLst>
        <pc:spChg chg="mod">
          <ac:chgData name="Guest User" userId="S::urn:spo:tenantanon#54709c4e-cf09-4933-8d59-3824fb51b0d7::" providerId="AD" clId="Web-{8D27FF36-1B43-525B-A0F0-2C638A1991BF}" dt="2025-09-16T15:39:50.820" v="0" actId="20577"/>
          <ac:spMkLst>
            <pc:docMk/>
            <pc:sldMk cId="2595006012" sldId="291"/>
            <ac:spMk id="2" creationId="{00000000-0000-0000-0000-000000000000}"/>
          </ac:spMkLst>
        </pc:spChg>
      </pc:sldChg>
    </pc:docChg>
  </pc:docChgLst>
  <pc:docChgLst>
    <pc:chgData name="J Davey" userId="aaad8f82-e87c-4615-8367-bdf45b367f54" providerId="ADAL" clId="{6FC095F5-D5DA-4609-BBB5-4EF0ACF0E617}"/>
    <pc:docChg chg="modSld modNotesMaster">
      <pc:chgData name="J Davey" userId="aaad8f82-e87c-4615-8367-bdf45b367f54" providerId="ADAL" clId="{6FC095F5-D5DA-4609-BBB5-4EF0ACF0E617}" dt="2025-09-17T08:38:32.909" v="11"/>
      <pc:docMkLst>
        <pc:docMk/>
      </pc:docMkLst>
      <pc:sldChg chg="addSp modSp mod modAnim">
        <pc:chgData name="J Davey" userId="aaad8f82-e87c-4615-8367-bdf45b367f54" providerId="ADAL" clId="{6FC095F5-D5DA-4609-BBB5-4EF0ACF0E617}" dt="2025-09-17T08:33:10.642" v="8" actId="14100"/>
        <pc:sldMkLst>
          <pc:docMk/>
          <pc:sldMk cId="3950256965" sldId="334"/>
        </pc:sldMkLst>
        <pc:spChg chg="mod">
          <ac:chgData name="J Davey" userId="aaad8f82-e87c-4615-8367-bdf45b367f54" providerId="ADAL" clId="{6FC095F5-D5DA-4609-BBB5-4EF0ACF0E617}" dt="2025-09-17T08:32:50.140" v="5" actId="20577"/>
          <ac:spMkLst>
            <pc:docMk/>
            <pc:sldMk cId="3950256965" sldId="334"/>
            <ac:spMk id="2" creationId="{FCE89346-A1E5-1A0D-6A3F-1412DC6ACA2D}"/>
          </ac:spMkLst>
        </pc:spChg>
        <pc:picChg chg="add mod">
          <ac:chgData name="J Davey" userId="aaad8f82-e87c-4615-8367-bdf45b367f54" providerId="ADAL" clId="{6FC095F5-D5DA-4609-BBB5-4EF0ACF0E617}" dt="2025-09-17T08:33:10.642" v="8" actId="14100"/>
          <ac:picMkLst>
            <pc:docMk/>
            <pc:sldMk cId="3950256965" sldId="334"/>
            <ac:picMk id="4" creationId="{B2024E6B-A42D-E4A6-1A47-BC8239C708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0761" tIns="45381" rIns="90761" bIns="453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633"/>
          </a:xfrm>
          <a:prstGeom prst="rect">
            <a:avLst/>
          </a:prstGeom>
        </p:spPr>
        <p:txBody>
          <a:bodyPr vert="horz" lIns="90761" tIns="45381" rIns="90761" bIns="45381" rtlCol="0"/>
          <a:lstStyle>
            <a:lvl1pPr algn="r">
              <a:defRPr sz="1200"/>
            </a:lvl1pPr>
          </a:lstStyle>
          <a:p>
            <a:fld id="{A9ABA3FB-B1F2-4E99-9193-A2F05FD2BDD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1" tIns="45381" rIns="90761" bIns="45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0761" tIns="45381" rIns="90761" bIns="45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16"/>
            <a:ext cx="2945659" cy="493633"/>
          </a:xfrm>
          <a:prstGeom prst="rect">
            <a:avLst/>
          </a:prstGeom>
        </p:spPr>
        <p:txBody>
          <a:bodyPr vert="horz" lIns="90761" tIns="45381" rIns="90761" bIns="453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7316"/>
            <a:ext cx="2945659" cy="493633"/>
          </a:xfrm>
          <a:prstGeom prst="rect">
            <a:avLst/>
          </a:prstGeom>
        </p:spPr>
        <p:txBody>
          <a:bodyPr vert="horz" lIns="90761" tIns="45381" rIns="90761" bIns="45381" rtlCol="0" anchor="b"/>
          <a:lstStyle>
            <a:lvl1pPr algn="r">
              <a:defRPr sz="1200"/>
            </a:lvl1pPr>
          </a:lstStyle>
          <a:p>
            <a:fld id="{E0B29B84-F2E6-47E3-9257-DC919B8F2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0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9B84-F2E6-47E3-9257-DC919B8F2C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8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2E5C9E6-142C-4C4F-B673-529999EB9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7440" indent="-2836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34523" indent="-22690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88332" indent="-22690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42141" indent="-226904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95950" indent="-226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49759" indent="-226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03568" indent="-226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57378" indent="-226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036A827-0E34-4613-8E72-7DF2D93C2569}" type="slidenum">
              <a:rPr lang="en-GB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F0B8114-9E3F-4712-AE39-255DD9009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30C89F5-E25C-44A9-81F3-58318DCE4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7007" tIns="43503" rIns="87007" bIns="43503"/>
          <a:lstStyle/>
          <a:p>
            <a:pPr eaLnBrk="1" hangingPunct="1"/>
            <a:r>
              <a:rPr lang="en-GB" altLang="en-US"/>
              <a:t>Will you be going into Higher Education in a N Ireland University, A GB university,a ROI university or indeed a Continental European university/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Will you study at a college of Further and Higher Education?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Or wil go go into the workplace and train up on a School Leaver’s Programme?</a:t>
            </a:r>
          </a:p>
        </p:txBody>
      </p:sp>
    </p:spTree>
    <p:extLst>
      <p:ext uri="{BB962C8B-B14F-4D97-AF65-F5344CB8AC3E}">
        <p14:creationId xmlns:p14="http://schemas.microsoft.com/office/powerpoint/2010/main" val="2024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40FBF7-4A4A-4522-A12C-819E773AC57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925CD2-6BFD-4236-946E-F2C6C712C15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careers.ey.com/students/programmes/apprenticeships" TargetMode="External"/><Relationship Id="rId3" Type="http://schemas.openxmlformats.org/officeDocument/2006/relationships/hyperlink" Target="https://www.deloitte.com/uk/en/careers.html" TargetMode="External"/><Relationship Id="rId7" Type="http://schemas.openxmlformats.org/officeDocument/2006/relationships/hyperlink" Target="https://www.workplus.app/" TargetMode="External"/><Relationship Id="rId2" Type="http://schemas.openxmlformats.org/officeDocument/2006/relationships/hyperlink" Target="https://www.ulster.ac.uk/apprenticeships/degree-apprenticeshi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wc.co.uk/careers/early-careers.html" TargetMode="External"/><Relationship Id="rId5" Type="http://schemas.openxmlformats.org/officeDocument/2006/relationships/hyperlink" Target="https://www.kainos.com/careers/earn-as-you-learn" TargetMode="External"/><Relationship Id="rId10" Type="http://schemas.openxmlformats.org/officeDocument/2006/relationships/hyperlink" Target="https://www.nidirect.gov.uk/articles/higher-level-apprenticeships" TargetMode="External"/><Relationship Id="rId4" Type="http://schemas.openxmlformats.org/officeDocument/2006/relationships/hyperlink" Target="https://www.allstateni.com/careers/apprenticeships.aspx" TargetMode="External"/><Relationship Id="rId9" Type="http://schemas.openxmlformats.org/officeDocument/2006/relationships/hyperlink" Target="https://www.almacgroup.com/careers/higher-level-apprenticeship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google.co.uk/url?sa=i&amp;rct=j&amp;q=&amp;esrc=s&amp;source=images&amp;cd=&amp;cad=rja&amp;uact=8&amp;ved=2ahUKEwjKwqHrm8vkAhWPUMAKHVOEDY4QjRx6BAgBEAQ&amp;url=/url?sa%3Di%26rct%3Dj%26q%3D%26esrc%3Ds%26source%3Dimages%26cd%3D%26ved%3D%26url%3Dhttps://quotation.io/page/quote/education-problem-education-opportunity%26psig%3DAOvVaw3cCfbp6Uwa8w5V0jaZd9lp%26ust%3D1568375287891809&amp;psig=AOvVaw3cCfbp6Uwa8w5V0jaZd9lp&amp;ust=1568375287891809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uni.gov.uk/course-comparison/?" TargetMode="External"/><Relationship Id="rId2" Type="http://schemas.openxmlformats.org/officeDocument/2006/relationships/hyperlink" Target="https://www.qub.ac.uk/courses/undergraduate/advanced-accounting-placement-macc-n400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-TM0KX_xv8?feature=oembe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ao.ie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smucb.ac.uk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belfastmet.ac.uk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financeni.co.uk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financeni.co.uk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794084"/>
            <a:ext cx="8877300" cy="4149389"/>
          </a:xfrm>
        </p:spPr>
        <p:txBody>
          <a:bodyPr vert="horz" lIns="91440" tIns="45720" rIns="91440" bIns="45720"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600"/>
            </a:br>
            <a:br>
              <a:rPr lang="en-GB" sz="3600"/>
            </a:br>
            <a:r>
              <a:rPr lang="en-GB" sz="3600">
                <a:solidFill>
                  <a:schemeClr val="accent4">
                    <a:lumMod val="75000"/>
                  </a:schemeClr>
                </a:solidFill>
              </a:rPr>
              <a:t>Our Lady and St Patrick’s College, Knock</a:t>
            </a:r>
            <a:br>
              <a:rPr lang="en-GB" sz="320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GB" sz="3200"/>
            </a:br>
            <a:br>
              <a:rPr lang="en-GB" sz="3200"/>
            </a:br>
            <a:br>
              <a:rPr lang="en-GB" sz="3200"/>
            </a:br>
            <a:br>
              <a:rPr lang="en-GB" sz="3200"/>
            </a:br>
            <a:br>
              <a:rPr lang="en-GB" sz="3200"/>
            </a:br>
            <a:br>
              <a:rPr lang="en-GB" sz="3200"/>
            </a:br>
            <a:r>
              <a:rPr lang="en-GB" sz="2700"/>
              <a:t>    </a:t>
            </a:r>
            <a:r>
              <a:rPr lang="en-GB" sz="2000"/>
              <a:t> </a:t>
            </a:r>
            <a:r>
              <a:rPr lang="en-GB" sz="3200"/>
              <a:t>                                                                                                            </a:t>
            </a:r>
            <a:r>
              <a:rPr lang="en-GB" sz="4400">
                <a:solidFill>
                  <a:schemeClr val="accent4">
                    <a:lumMod val="75000"/>
                  </a:schemeClr>
                </a:solidFill>
              </a:rPr>
              <a:t>Applying to University</a:t>
            </a:r>
            <a:br>
              <a:rPr lang="en-GB" sz="440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4400">
                <a:solidFill>
                  <a:schemeClr val="accent4">
                    <a:lumMod val="75000"/>
                  </a:schemeClr>
                </a:solidFill>
              </a:rPr>
              <a:t>2025-26 </a:t>
            </a:r>
            <a:endParaRPr lang="en-GB" sz="4400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16" y="1174353"/>
            <a:ext cx="1591731" cy="16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0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BF84E21-07A9-43CE-BE7F-3600C29AC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University Fees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76D8C7-92F7-4EB1-94CD-D3A310034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3" y="1495821"/>
            <a:ext cx="7814590" cy="4114800"/>
          </a:xfrm>
        </p:spPr>
        <p:txBody>
          <a:bodyPr vert="horz" lIns="0" tIns="0" rIns="0" bIns="0" anchor="t">
            <a:normAutofit fontScale="92500" lnSpcReduction="20000"/>
          </a:bodyPr>
          <a:lstStyle/>
          <a:p>
            <a:pPr marL="353695" indent="-353695" eaLnBrk="1" hangingPunct="1">
              <a:buFont typeface="Wingdings" panose="05000000000000000000" pitchFamily="2" charset="2"/>
              <a:buNone/>
            </a:pPr>
            <a:r>
              <a:rPr lang="en-GB" altLang="en-US" sz="2200" b="1">
                <a:latin typeface="Arial" panose="020B0604020202020204" pitchFamily="34" charset="0"/>
              </a:rPr>
              <a:t>University Fees:</a:t>
            </a:r>
            <a:endParaRPr lang="en-US" sz="2200"/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endParaRPr lang="en-GB" altLang="en-US" sz="2200">
              <a:latin typeface="Arial" panose="020B0604020202020204" pitchFamily="34" charset="0"/>
            </a:endParaRPr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r>
              <a:rPr lang="en-GB" altLang="en-US" sz="2200">
                <a:latin typeface="Arial"/>
                <a:cs typeface="Arial"/>
              </a:rPr>
              <a:t>NI Universities : £4,855</a:t>
            </a:r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endParaRPr lang="en-GB" altLang="en-US" sz="2200">
              <a:latin typeface="Arial" panose="020B0604020202020204" pitchFamily="34" charset="0"/>
            </a:endParaRPr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r>
              <a:rPr lang="en-GB" altLang="en-US" sz="2200">
                <a:latin typeface="Arial"/>
                <a:cs typeface="Arial"/>
              </a:rPr>
              <a:t>GB Universities: up to £9,535</a:t>
            </a:r>
          </a:p>
          <a:p>
            <a:pPr marL="353695" indent="-353695" eaLnBrk="1" hangingPunct="1">
              <a:buNone/>
            </a:pPr>
            <a:endParaRPr lang="en-GB" altLang="en-US" sz="2200">
              <a:latin typeface="Arial" panose="020B0604020202020204" pitchFamily="34" charset="0"/>
            </a:endParaRPr>
          </a:p>
          <a:p>
            <a:pPr marL="353695" indent="-353695" eaLnBrk="1" hangingPunct="1">
              <a:buNone/>
            </a:pPr>
            <a:r>
              <a:rPr lang="en-GB" altLang="en-US" sz="2200">
                <a:latin typeface="Arial"/>
                <a:cs typeface="Arial"/>
              </a:rPr>
              <a:t>Republic of Ireland Universities: €3,000</a:t>
            </a:r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endParaRPr lang="en-GB" altLang="en-US" sz="2200" b="1">
              <a:latin typeface="Arial" panose="020B0604020202020204" pitchFamily="34" charset="0"/>
            </a:endParaRPr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r>
              <a:rPr lang="en-GB" altLang="en-US" sz="2200" b="1">
                <a:latin typeface="Arial" panose="020B0604020202020204" pitchFamily="34" charset="0"/>
              </a:rPr>
              <a:t>College of Further and Higher Education:</a:t>
            </a:r>
            <a:endParaRPr lang="en-GB" altLang="en-US" sz="2200" b="1">
              <a:latin typeface="Arial" panose="020B0604020202020204" pitchFamily="34" charset="0"/>
              <a:cs typeface="Arial"/>
            </a:endParaRPr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endParaRPr lang="en-GB" altLang="en-US" sz="2200">
              <a:latin typeface="Arial" panose="020B0604020202020204" pitchFamily="34" charset="0"/>
            </a:endParaRPr>
          </a:p>
          <a:p>
            <a:pPr marL="353695" indent="-353695" eaLnBrk="1" hangingPunct="1">
              <a:buFont typeface="Wingdings" panose="05000000000000000000" pitchFamily="2" charset="2"/>
              <a:buNone/>
            </a:pPr>
            <a:r>
              <a:rPr lang="en-GB" altLang="en-US" sz="2200">
                <a:latin typeface="Arial"/>
                <a:cs typeface="Arial"/>
              </a:rPr>
              <a:t>Belfast Metropolitan: £3110</a:t>
            </a:r>
          </a:p>
          <a:p>
            <a:pPr marL="353695" indent="-353695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endParaRPr lang="en-GB" altLang="en-US" sz="2200">
              <a:latin typeface="Arial" panose="020B0604020202020204" pitchFamily="34" charset="0"/>
              <a:cs typeface="Arial"/>
            </a:endParaRPr>
          </a:p>
          <a:p>
            <a:pPr marL="353695" indent="-353695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GB" altLang="en-US" sz="2200" b="1">
                <a:latin typeface="Arial" panose="020B0604020202020204" pitchFamily="34" charset="0"/>
                <a:cs typeface="Arial"/>
              </a:rPr>
              <a:t>Higher Apprenticeships: Free</a:t>
            </a:r>
          </a:p>
          <a:p>
            <a:pPr marL="353695" indent="-353695"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endParaRPr lang="en-GB" altLang="en-US" sz="1800">
              <a:ea typeface="Verdana"/>
              <a:cs typeface="Verdana"/>
            </a:endParaRPr>
          </a:p>
        </p:txBody>
      </p:sp>
      <p:pic>
        <p:nvPicPr>
          <p:cNvPr id="4100" name="Picture 6" descr="UCAS">
            <a:extLst>
              <a:ext uri="{FF2B5EF4-FFF2-40B4-BE49-F238E27FC236}">
                <a16:creationId xmlns:a16="http://schemas.microsoft.com/office/drawing/2014/main" id="{5AADA433-67D3-4986-BDBE-1BC7AA9C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75" y="1993304"/>
            <a:ext cx="172878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CAO-logo">
            <a:extLst>
              <a:ext uri="{FF2B5EF4-FFF2-40B4-BE49-F238E27FC236}">
                <a16:creationId xmlns:a16="http://schemas.microsoft.com/office/drawing/2014/main" id="{2CD6CC43-A805-491D-AF7E-276680B3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96" y="3553221"/>
            <a:ext cx="1350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75" y="5142706"/>
            <a:ext cx="1802607" cy="12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4726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800"/>
              <a:t>More companies each year are introducing Higher apprenticeship course e.g. Deloitte, </a:t>
            </a:r>
            <a:r>
              <a:rPr lang="en-GB" sz="2800" err="1"/>
              <a:t>Kainos</a:t>
            </a:r>
            <a:r>
              <a:rPr lang="en-GB" sz="2800"/>
              <a:t>, PWC, Allstate, EY and Phoenix Law.</a:t>
            </a:r>
          </a:p>
          <a:p>
            <a:pPr marL="109728" indent="0">
              <a:buNone/>
            </a:pPr>
            <a:endParaRPr lang="en-GB" sz="2800"/>
          </a:p>
          <a:p>
            <a:r>
              <a:rPr lang="en-GB" sz="2800">
                <a:solidFill>
                  <a:schemeClr val="tx1">
                    <a:lumMod val="95000"/>
                    <a:lumOff val="5000"/>
                  </a:schemeClr>
                </a:solidFill>
              </a:rPr>
              <a:t>In summary the HLA scheme offers:</a:t>
            </a:r>
          </a:p>
          <a:p>
            <a:pPr marL="713232"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Permanent job;</a:t>
            </a:r>
          </a:p>
          <a:p>
            <a:pPr marL="713232"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Honours Degree OR equivalent qualification, completed on a part time over 4/5 years (free of charge);</a:t>
            </a:r>
          </a:p>
          <a:p>
            <a:pPr marL="713232"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Starting salary of over £15,000+ per year, going up to over £20,000+ after 5 years;</a:t>
            </a:r>
          </a:p>
          <a:p>
            <a:pPr marL="713232"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No student debt;</a:t>
            </a:r>
          </a:p>
          <a:p>
            <a:pPr marL="713232"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4-5 years work experience.</a:t>
            </a:r>
          </a:p>
          <a:p>
            <a:r>
              <a:rPr lang="en-GB" sz="2800">
                <a:solidFill>
                  <a:schemeClr val="tx1">
                    <a:lumMod val="95000"/>
                    <a:lumOff val="5000"/>
                  </a:schemeClr>
                </a:solidFill>
              </a:rPr>
              <a:t>The eligibility for applications is:</a:t>
            </a:r>
          </a:p>
          <a:p>
            <a:pPr lvl="1"/>
            <a:r>
              <a:rPr lang="en-GB" sz="2400">
                <a:solidFill>
                  <a:schemeClr val="tx1">
                    <a:lumMod val="95000"/>
                    <a:lumOff val="5000"/>
                  </a:schemeClr>
                </a:solidFill>
              </a:rPr>
              <a:t>5 GCSEs</a:t>
            </a:r>
          </a:p>
          <a:p>
            <a:pPr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GCSE Maths: B or above</a:t>
            </a:r>
          </a:p>
          <a:p>
            <a:pPr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GCSE English Language : C or above</a:t>
            </a:r>
          </a:p>
          <a:p>
            <a:pPr lvl="1"/>
            <a:r>
              <a:rPr lang="en-GB" sz="2600">
                <a:solidFill>
                  <a:schemeClr val="tx1">
                    <a:lumMod val="95000"/>
                    <a:lumOff val="5000"/>
                  </a:schemeClr>
                </a:solidFill>
              </a:rPr>
              <a:t>Projected 112 UCAS points (BBC) at A-Levels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Higher Apprenticeship </a:t>
            </a:r>
          </a:p>
        </p:txBody>
      </p:sp>
    </p:spTree>
    <p:extLst>
      <p:ext uri="{BB962C8B-B14F-4D97-AF65-F5344CB8AC3E}">
        <p14:creationId xmlns:p14="http://schemas.microsoft.com/office/powerpoint/2010/main" val="404181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7951"/>
          </a:xfrm>
        </p:spPr>
        <p:txBody>
          <a:bodyPr vert="horz" lIns="91440" tIns="45720" rIns="91440" bIns="45720" anchor="t">
            <a:normAutofit fontScale="47500" lnSpcReduction="20000"/>
          </a:bodyPr>
          <a:lstStyle/>
          <a:p>
            <a:pPr indent="-255905"/>
            <a:r>
              <a:rPr lang="en-GB"/>
              <a:t>Ulster University</a:t>
            </a:r>
          </a:p>
          <a:p>
            <a:pPr lvl="1" indent="-255905"/>
            <a:r>
              <a:rPr lang="en-GB">
                <a:hlinkClick r:id="rId2"/>
              </a:rPr>
              <a:t>https://www.ulster.ac.uk/apprenticeships/degree-apprenticeships</a:t>
            </a:r>
            <a:endParaRPr lang="en-GB"/>
          </a:p>
          <a:p>
            <a:pPr indent="-255905"/>
            <a:r>
              <a:rPr lang="en-GB"/>
              <a:t>Deloitte </a:t>
            </a:r>
          </a:p>
          <a:p>
            <a:pPr lvl="1" indent="-255905"/>
            <a:r>
              <a:rPr lang="en-US">
                <a:hlinkClick r:id="rId3"/>
              </a:rPr>
              <a:t>https://www.deloitte.com/uk/en/careers.html</a:t>
            </a:r>
            <a:endParaRPr lang="en-US"/>
          </a:p>
          <a:p>
            <a:pPr indent="-255905"/>
            <a:r>
              <a:rPr lang="en-GB"/>
              <a:t>Allstate</a:t>
            </a:r>
          </a:p>
          <a:p>
            <a:pPr lvl="1" indent="-255905"/>
            <a:r>
              <a:rPr lang="en-GB">
                <a:hlinkClick r:id="rId4"/>
              </a:rPr>
              <a:t>https://www.allstateni.com/careers/apprenticeships.aspx</a:t>
            </a:r>
            <a:endParaRPr lang="en-GB"/>
          </a:p>
          <a:p>
            <a:pPr lvl="1" indent="-255905"/>
            <a:endParaRPr lang="en-GB">
              <a:cs typeface="Lucida Sans Unicode"/>
            </a:endParaRPr>
          </a:p>
          <a:p>
            <a:pPr indent="-255905"/>
            <a:r>
              <a:rPr lang="en-GB" err="1"/>
              <a:t>Kainos</a:t>
            </a:r>
            <a:endParaRPr lang="en-GB">
              <a:cs typeface="Lucida Sans Unicode"/>
            </a:endParaRPr>
          </a:p>
          <a:p>
            <a:pPr marL="621665" lvl="1"/>
            <a:r>
              <a:rPr lang="en-GB">
                <a:hlinkClick r:id="rId5"/>
              </a:rPr>
              <a:t>https://www.kainos.com/careers/earn-as-you-learn</a:t>
            </a:r>
            <a:endParaRPr lang="en-GB">
              <a:cs typeface="Lucida Sans Unicode"/>
            </a:endParaRPr>
          </a:p>
          <a:p>
            <a:pPr marL="621665" lvl="1"/>
            <a:endParaRPr lang="en-GB">
              <a:cs typeface="Lucida Sans Unicode"/>
            </a:endParaRPr>
          </a:p>
          <a:p>
            <a:pPr indent="-255905"/>
            <a:r>
              <a:rPr lang="en-GB"/>
              <a:t>PWC</a:t>
            </a:r>
            <a:endParaRPr lang="en-GB">
              <a:cs typeface="Lucida Sans Unicode"/>
            </a:endParaRPr>
          </a:p>
          <a:p>
            <a:pPr lvl="1" indent="-255905"/>
            <a:r>
              <a:rPr lang="en-GB">
                <a:cs typeface="Lucida Sans Unicode"/>
                <a:hlinkClick r:id="rId6"/>
              </a:rPr>
              <a:t>https://www.pwc.co.uk/careers/early-careers.html</a:t>
            </a:r>
            <a:endParaRPr lang="en-GB">
              <a:cs typeface="Lucida Sans Unicode"/>
            </a:endParaRPr>
          </a:p>
          <a:p>
            <a:pPr marL="365887" lvl="1" indent="0">
              <a:buNone/>
            </a:pPr>
            <a:endParaRPr lang="en-GB">
              <a:cs typeface="Lucida Sans Unicode"/>
            </a:endParaRPr>
          </a:p>
          <a:p>
            <a:pPr indent="-255905"/>
            <a:r>
              <a:rPr lang="en-GB"/>
              <a:t>Engineering</a:t>
            </a:r>
            <a:endParaRPr lang="en-GB">
              <a:cs typeface="Lucida Sans Unicode"/>
            </a:endParaRPr>
          </a:p>
          <a:p>
            <a:pPr marL="621665" lvl="1"/>
            <a:r>
              <a:rPr lang="en-GB">
                <a:hlinkClick r:id="rId7"/>
              </a:rPr>
              <a:t>https://www.workplus.app/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EY</a:t>
            </a:r>
            <a:endParaRPr lang="en-GB">
              <a:cs typeface="Lucida Sans Unicode"/>
            </a:endParaRPr>
          </a:p>
          <a:p>
            <a:pPr marL="621665" lvl="1"/>
            <a:r>
              <a:rPr lang="en-GB">
                <a:cs typeface="Lucida Sans Unicode"/>
                <a:hlinkClick r:id="rId8"/>
              </a:rPr>
              <a:t>https://ukcareers.ey.com/students/programmes/apprenticeships</a:t>
            </a:r>
          </a:p>
          <a:p>
            <a:pPr marL="393065" lvl="1" indent="0">
              <a:buNone/>
            </a:pPr>
            <a:endParaRPr lang="en-GB">
              <a:cs typeface="Lucida Sans Unicode"/>
            </a:endParaRPr>
          </a:p>
          <a:p>
            <a:pPr indent="-255905"/>
            <a:r>
              <a:rPr lang="en-GB">
                <a:cs typeface="Lucida Sans Unicode"/>
              </a:rPr>
              <a:t>ALMAC</a:t>
            </a:r>
          </a:p>
          <a:p>
            <a:pPr lvl="1" indent="-255905"/>
            <a:r>
              <a:rPr lang="en-GB">
                <a:cs typeface="Lucida Sans Unicode"/>
                <a:hlinkClick r:id="rId9"/>
              </a:rPr>
              <a:t>https://www.almacgroup.com/careers/higher-level-apprenticeships</a:t>
            </a:r>
            <a:endParaRPr lang="en-GB">
              <a:cs typeface="Lucida Sans Unicode"/>
            </a:endParaRPr>
          </a:p>
          <a:p>
            <a:pPr lvl="1" indent="-255905"/>
            <a:endParaRPr lang="en-GB">
              <a:cs typeface="Lucida Sans Unicode"/>
            </a:endParaRPr>
          </a:p>
          <a:p>
            <a:pPr indent="-255905"/>
            <a:r>
              <a:rPr lang="en-GB">
                <a:cs typeface="Lucida Sans Unicode"/>
              </a:rPr>
              <a:t>Careers Service</a:t>
            </a:r>
          </a:p>
          <a:p>
            <a:pPr lvl="1" indent="-255905"/>
            <a:r>
              <a:rPr lang="en-GB">
                <a:hlinkClick r:id="rId10"/>
              </a:rPr>
              <a:t>https://www.nidirect.gov.uk/articles/higher-level-apprenticeships</a:t>
            </a:r>
            <a:endParaRPr lang="en-GB"/>
          </a:p>
          <a:p>
            <a:pPr lvl="1" indent="-255905"/>
            <a:endParaRPr lang="en-GB">
              <a:cs typeface="Lucida Sans Unicode"/>
            </a:endParaRPr>
          </a:p>
          <a:p>
            <a:pPr lvl="1" indent="-255905"/>
            <a:endParaRPr lang="en-GB">
              <a:cs typeface="Lucida Sans Unicode"/>
            </a:endParaRPr>
          </a:p>
          <a:p>
            <a:pPr indent="-255905"/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Higher Apprenticeship </a:t>
            </a:r>
          </a:p>
        </p:txBody>
      </p:sp>
    </p:spTree>
    <p:extLst>
      <p:ext uri="{BB962C8B-B14F-4D97-AF65-F5344CB8AC3E}">
        <p14:creationId xmlns:p14="http://schemas.microsoft.com/office/powerpoint/2010/main" val="145004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77500" lnSpcReduction="20000"/>
          </a:bodyPr>
          <a:lstStyle/>
          <a:p>
            <a:pPr indent="-255905"/>
            <a:r>
              <a:rPr lang="en-GB" sz="3100"/>
              <a:t>All students  should have registered with UCAS.</a:t>
            </a:r>
            <a:endParaRPr lang="en-US" sz="3100"/>
          </a:p>
          <a:p>
            <a:pPr indent="-255905"/>
            <a:r>
              <a:rPr lang="en-GB" sz="3100"/>
              <a:t>Various sections to be completed (early applicants 3</a:t>
            </a:r>
            <a:r>
              <a:rPr lang="en-GB" sz="3100" baseline="30000"/>
              <a:t>rd</a:t>
            </a:r>
            <a:r>
              <a:rPr lang="en-GB" sz="3100"/>
              <a:t> October 2025, all other applicants 3</a:t>
            </a:r>
            <a:r>
              <a:rPr lang="en-GB" sz="3100" baseline="30000"/>
              <a:t>rd </a:t>
            </a:r>
            <a:r>
              <a:rPr lang="en-GB" sz="3100"/>
              <a:t>November 2025):</a:t>
            </a:r>
            <a:endParaRPr lang="en-GB" sz="3100">
              <a:cs typeface="Lucida Sans Unicode"/>
            </a:endParaRPr>
          </a:p>
          <a:p>
            <a:pPr marL="621665" lvl="1"/>
            <a:r>
              <a:rPr lang="en-GB"/>
              <a:t>Personal Details;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Education: including GCSE and AS results;</a:t>
            </a:r>
          </a:p>
          <a:p>
            <a:pPr marL="621665" lvl="1"/>
            <a:r>
              <a:rPr lang="en-GB" b="1">
                <a:cs typeface="Lucida Sans Unicode"/>
              </a:rPr>
              <a:t>Additional Educational Needs;</a:t>
            </a:r>
          </a:p>
          <a:p>
            <a:pPr marL="621665" lvl="1"/>
            <a:r>
              <a:rPr lang="en-GB"/>
              <a:t>Employment;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Courses (up to 5 max, no preference order);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Personal Statement;</a:t>
            </a:r>
          </a:p>
          <a:p>
            <a:pPr marL="621665" lvl="1"/>
            <a:r>
              <a:rPr lang="en-GB"/>
              <a:t>Students pay and send £28.95 (Free for students receiving FSM)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Reference added.</a:t>
            </a:r>
            <a:endParaRPr lang="en-GB">
              <a:cs typeface="Lucida Sans Unicode"/>
            </a:endParaRPr>
          </a:p>
          <a:p>
            <a:pPr indent="-255905"/>
            <a:r>
              <a:rPr lang="en-GB" sz="3100"/>
              <a:t>Approved and sent by the school (early December).</a:t>
            </a:r>
            <a:endParaRPr lang="en-GB" sz="3100">
              <a:cs typeface="Lucida Sans Unicode"/>
            </a:endParaRPr>
          </a:p>
          <a:p>
            <a:pPr indent="-255905"/>
            <a:r>
              <a:rPr lang="en-GB" sz="3100" dirty="0"/>
              <a:t>Official UCAS deadline: 15</a:t>
            </a:r>
            <a:r>
              <a:rPr lang="en-GB" sz="3100" baseline="30000" dirty="0"/>
              <a:t>th</a:t>
            </a:r>
            <a:r>
              <a:rPr lang="en-GB" sz="3100"/>
              <a:t> October 25/ 14</a:t>
            </a:r>
            <a:r>
              <a:rPr lang="en-GB" sz="3100" baseline="30000" dirty="0"/>
              <a:t>th</a:t>
            </a:r>
            <a:r>
              <a:rPr lang="en-GB" sz="3100" dirty="0"/>
              <a:t> January 26.</a:t>
            </a:r>
            <a:endParaRPr lang="en-GB" sz="3100" dirty="0">
              <a:cs typeface="Lucida Sans Unicode"/>
            </a:endParaRPr>
          </a:p>
          <a:p>
            <a:pPr indent="-255905"/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UCAS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10594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UCAS process the application form and forward it to chosen universities.</a:t>
            </a:r>
          </a:p>
          <a:p>
            <a:r>
              <a:rPr lang="en-GB"/>
              <a:t>Students maybe invited to an interview or to complete an entrance exam.</a:t>
            </a:r>
          </a:p>
          <a:p>
            <a:r>
              <a:rPr lang="en-GB"/>
              <a:t>Universities submit decisions.</a:t>
            </a:r>
          </a:p>
          <a:p>
            <a:r>
              <a:rPr lang="en-GB"/>
              <a:t>Students view decisions on UCAS Hub.</a:t>
            </a:r>
          </a:p>
          <a:p>
            <a:r>
              <a:rPr lang="en-GB"/>
              <a:t>Students reply to offers on UCAS Hub (Firm / Insurance). This date depends on when students receive all their decisions.</a:t>
            </a:r>
          </a:p>
          <a:p>
            <a:r>
              <a:rPr lang="en-GB"/>
              <a:t>Universities confirm places when results are released in August.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/>
              <a:t>UCAS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403182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Deferring means applying for a course then taking a year out before going to university.</a:t>
            </a:r>
          </a:p>
          <a:p>
            <a:r>
              <a:rPr lang="en-GB"/>
              <a:t>Some universities do not allow deferred entry for some subjects.</a:t>
            </a:r>
          </a:p>
          <a:p>
            <a:r>
              <a:rPr lang="en-GB"/>
              <a:t>Students still need to meet the conditions of any offers in the year that they apply. </a:t>
            </a:r>
          </a:p>
          <a:p>
            <a:r>
              <a:rPr lang="en-GB"/>
              <a:t>On UCAS application form, students need to select the deferred entry start date when adding a choice on their UCAS application.</a:t>
            </a:r>
          </a:p>
          <a:p>
            <a:pPr marL="109728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Deferred Entry</a:t>
            </a:r>
          </a:p>
        </p:txBody>
      </p:sp>
    </p:spTree>
    <p:extLst>
      <p:ext uri="{BB962C8B-B14F-4D97-AF65-F5344CB8AC3E}">
        <p14:creationId xmlns:p14="http://schemas.microsoft.com/office/powerpoint/2010/main" val="326196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032498"/>
              </p:ext>
            </p:extLst>
          </p:nvPr>
        </p:nvGraphicFramePr>
        <p:xfrm>
          <a:off x="467543" y="1481138"/>
          <a:ext cx="8352928" cy="40009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71292">
                  <a:extLst>
                    <a:ext uri="{9D8B030D-6E8A-4147-A177-3AD203B41FA5}">
                      <a16:colId xmlns:a16="http://schemas.microsoft.com/office/drawing/2014/main" val="3744411397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3409474625"/>
                    </a:ext>
                  </a:extLst>
                </a:gridCol>
              </a:tblGrid>
              <a:tr h="1180618">
                <a:tc>
                  <a:txBody>
                    <a:bodyPr/>
                    <a:lstStyle/>
                    <a:p>
                      <a:pPr algn="ctr"/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GB" sz="3200" u="none" baseline="0">
                          <a:solidFill>
                            <a:schemeClr val="tx1"/>
                          </a:solidFill>
                        </a:rPr>
                        <a:t> Decisions Made by Universities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Reply to Offers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454761"/>
                  </a:ext>
                </a:extLst>
              </a:tr>
              <a:tr h="1410181">
                <a:tc>
                  <a:txBody>
                    <a:bodyPr/>
                    <a:lstStyle/>
                    <a:p>
                      <a:pPr algn="ctr"/>
                      <a:endParaRPr lang="en-GB" sz="4000" u="none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4000" u="none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en-GB" sz="4000" u="none" baseline="30000">
                          <a:solidFill>
                            <a:schemeClr val="tx1"/>
                          </a:solidFill>
                        </a:rPr>
                        <a:t>st </a:t>
                      </a:r>
                      <a:r>
                        <a:rPr lang="en-GB" sz="4000" u="none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u="none" baseline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4000" u="none" baseline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GB" sz="4000" u="none" baseline="3000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4000" u="none" baseline="0">
                          <a:solidFill>
                            <a:schemeClr val="tx1"/>
                          </a:solidFill>
                        </a:rPr>
                        <a:t> 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68782"/>
                  </a:ext>
                </a:extLst>
              </a:tr>
              <a:tr h="1410181">
                <a:tc>
                  <a:txBody>
                    <a:bodyPr/>
                    <a:lstStyle/>
                    <a:p>
                      <a:pPr algn="ctr"/>
                      <a:endParaRPr lang="en-GB" sz="4000" u="none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4000" u="none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GB" sz="4000" u="none" baseline="30000">
                          <a:solidFill>
                            <a:schemeClr val="tx1"/>
                          </a:solidFill>
                        </a:rPr>
                        <a:t>th </a:t>
                      </a:r>
                      <a:r>
                        <a:rPr lang="en-GB" sz="4000" u="none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u="none" baseline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4000" u="none" baseline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4000" u="none" baseline="3000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GB" sz="4000" u="none" baseline="0">
                          <a:solidFill>
                            <a:schemeClr val="tx1"/>
                          </a:solidFill>
                        </a:rPr>
                        <a:t> 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05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UCAS Application Process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0864" y="3571804"/>
            <a:ext cx="158417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698AF2-10F7-47EC-B222-032D099C6972}"/>
              </a:ext>
            </a:extLst>
          </p:cNvPr>
          <p:cNvSpPr txBox="1"/>
          <p:nvPr/>
        </p:nvSpPr>
        <p:spPr>
          <a:xfrm>
            <a:off x="798869" y="5662471"/>
            <a:ext cx="81922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Lucida Sans Unicode"/>
              </a:rPr>
              <a:t>Applicants may receive offers well before these dates and can reply before these deadlines.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534DC-EC25-F5C3-98D7-BC73194F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52" y="4818541"/>
            <a:ext cx="175580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Students will receive one of three decisions:</a:t>
            </a:r>
          </a:p>
          <a:p>
            <a:pPr lvl="1"/>
            <a:r>
              <a:rPr lang="en-GB"/>
              <a:t>Conditional Offer- depending on grades achieved </a:t>
            </a:r>
          </a:p>
          <a:p>
            <a:pPr lvl="1"/>
            <a:r>
              <a:rPr lang="en-GB"/>
              <a:t>Unconditional Offer- grades irrelevant </a:t>
            </a:r>
          </a:p>
          <a:p>
            <a:pPr lvl="1"/>
            <a:r>
              <a:rPr lang="en-GB"/>
              <a:t>Unsuccessful </a:t>
            </a:r>
          </a:p>
          <a:p>
            <a:endParaRPr lang="en-GB"/>
          </a:p>
          <a:p>
            <a:r>
              <a:rPr lang="en-GB"/>
              <a:t>Most students will receive conditional offers based on a combination of the following:</a:t>
            </a:r>
          </a:p>
          <a:p>
            <a:pPr lvl="1"/>
            <a:r>
              <a:rPr lang="en-GB"/>
              <a:t>AS and GCSE results;</a:t>
            </a:r>
          </a:p>
          <a:p>
            <a:pPr lvl="1"/>
            <a:r>
              <a:rPr lang="en-GB"/>
              <a:t>Your personal statement;</a:t>
            </a:r>
          </a:p>
          <a:p>
            <a:pPr lvl="1"/>
            <a:r>
              <a:rPr lang="en-GB"/>
              <a:t>Your reference and predicted grades;</a:t>
            </a:r>
          </a:p>
          <a:p>
            <a:pPr lvl="1"/>
            <a:r>
              <a:rPr lang="en-GB"/>
              <a:t>Interviews or admissions tests.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endParaRPr lang="en-GB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University Decisions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30286"/>
            <a:ext cx="402397" cy="4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32683"/>
            <a:ext cx="3476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08" y="2602551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44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Grades (e.g. ABB with A in Maths)</a:t>
            </a:r>
          </a:p>
          <a:p>
            <a:r>
              <a:rPr lang="en-GB"/>
              <a:t>UCAS Points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lvl="2"/>
            <a:r>
              <a:rPr lang="en-GB"/>
              <a:t>ABB =128 points</a:t>
            </a:r>
          </a:p>
          <a:p>
            <a:pPr lvl="2"/>
            <a:r>
              <a:rPr lang="en-GB"/>
              <a:t>Levelling out? (BBB not the same as ABC)</a:t>
            </a:r>
          </a:p>
          <a:p>
            <a:pPr marL="109728" indent="0">
              <a:buNone/>
            </a:pPr>
            <a:endParaRPr lang="en-GB"/>
          </a:p>
          <a:p>
            <a:endParaRPr lang="en-GB"/>
          </a:p>
          <a:p>
            <a:pPr marL="109728" indent="0">
              <a:buNone/>
            </a:pPr>
            <a:endParaRPr lang="en-GB"/>
          </a:p>
          <a:p>
            <a:pPr marL="109728" indent="0">
              <a:buNone/>
            </a:pPr>
            <a:endParaRPr lang="en-GB"/>
          </a:p>
          <a:p>
            <a:pPr marL="109728" indent="0">
              <a:buNone/>
            </a:pPr>
            <a:endParaRPr lang="en-GB"/>
          </a:p>
          <a:p>
            <a:pPr marL="109728" indent="0">
              <a:buNone/>
            </a:pPr>
            <a:endParaRPr lang="en-GB"/>
          </a:p>
          <a:p>
            <a:pPr marL="109728" indent="0">
              <a:buNone/>
            </a:pPr>
            <a:endParaRPr lang="en-GB"/>
          </a:p>
          <a:p>
            <a:pPr marL="109728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Conditional Offer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93442"/>
              </p:ext>
            </p:extLst>
          </p:nvPr>
        </p:nvGraphicFramePr>
        <p:xfrm>
          <a:off x="1043608" y="2564904"/>
          <a:ext cx="6096000" cy="262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48">
                <a:tc>
                  <a:txBody>
                    <a:bodyPr/>
                    <a:lstStyle/>
                    <a:p>
                      <a:r>
                        <a:rPr lang="en-GB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34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r>
              <a:rPr lang="en-GB" sz="2900" kern="0">
                <a:solidFill>
                  <a:prstClr val="black"/>
                </a:solidFill>
              </a:rPr>
              <a:t>When students have received decisions from </a:t>
            </a:r>
            <a:r>
              <a:rPr lang="en-GB" sz="2900" b="1" i="1" u="sng" kern="0">
                <a:solidFill>
                  <a:prstClr val="black"/>
                </a:solidFill>
              </a:rPr>
              <a:t>ALL</a:t>
            </a:r>
            <a:r>
              <a:rPr lang="en-GB" sz="2900" kern="0">
                <a:solidFill>
                  <a:prstClr val="black"/>
                </a:solidFill>
              </a:rPr>
              <a:t> of their choices they will be asked to reply by a given date.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endParaRPr lang="en-GB" sz="2900" kern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r>
              <a:rPr lang="en-GB" sz="2900" kern="0">
                <a:solidFill>
                  <a:prstClr val="black"/>
                </a:solidFill>
              </a:rPr>
              <a:t>UCAS will send reminders – but if STUDENTS fail to reply by this date, their offers will be </a:t>
            </a:r>
            <a:r>
              <a:rPr lang="en-GB" sz="2900" b="1" u="sng" kern="0"/>
              <a:t>declined by UCAS automatically</a:t>
            </a:r>
            <a:r>
              <a:rPr lang="en-GB" sz="2900" b="1" kern="0">
                <a:solidFill>
                  <a:srgbClr val="FF0000"/>
                </a:solidFill>
              </a:rPr>
              <a:t>. </a:t>
            </a:r>
            <a:endParaRPr lang="en-GB" sz="2900" b="1" kern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endParaRPr lang="en-GB" sz="2900" kern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r>
              <a:rPr lang="en-GB" sz="2900" kern="0">
                <a:solidFill>
                  <a:prstClr val="black"/>
                </a:solidFill>
              </a:rPr>
              <a:t>Students are able to hold </a:t>
            </a:r>
            <a:r>
              <a:rPr lang="en-GB" sz="2900" b="1" u="sng" kern="0">
                <a:solidFill>
                  <a:prstClr val="black"/>
                </a:solidFill>
              </a:rPr>
              <a:t>2</a:t>
            </a:r>
            <a:r>
              <a:rPr lang="en-GB" sz="2900" kern="0">
                <a:solidFill>
                  <a:prstClr val="black"/>
                </a:solidFill>
              </a:rPr>
              <a:t> of their offers to the end of the cycle; all others must be declined.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endParaRPr lang="en-GB" sz="2900" kern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  <a:defRPr/>
            </a:pPr>
            <a:r>
              <a:rPr lang="en-GB" sz="2900" b="1" kern="0">
                <a:solidFill>
                  <a:prstClr val="black"/>
                </a:solidFill>
              </a:rPr>
              <a:t>Firm</a:t>
            </a:r>
            <a:r>
              <a:rPr lang="en-GB" sz="2900" kern="0">
                <a:solidFill>
                  <a:prstClr val="black"/>
                </a:solidFill>
              </a:rPr>
              <a:t>: </a:t>
            </a:r>
            <a:r>
              <a:rPr lang="en-GB" sz="2900" kern="0">
                <a:solidFill>
                  <a:srgbClr val="FF0000"/>
                </a:solidFill>
              </a:rPr>
              <a:t> </a:t>
            </a:r>
            <a:r>
              <a:rPr lang="en-GB" sz="2900" u="sng" kern="0"/>
              <a:t>Your first choice for where you want to go.</a:t>
            </a:r>
          </a:p>
          <a:p>
            <a:pPr marL="0" lvl="2" indent="0">
              <a:spcBef>
                <a:spcPct val="20000"/>
              </a:spcBef>
              <a:buClrTx/>
              <a:buSzTx/>
              <a:buNone/>
              <a:defRPr/>
            </a:pPr>
            <a:r>
              <a:rPr lang="en-GB" sz="2900" b="1" kern="0">
                <a:solidFill>
                  <a:prstClr val="black"/>
                </a:solidFill>
              </a:rPr>
              <a:t>Insurance</a:t>
            </a:r>
            <a:r>
              <a:rPr lang="en-GB" sz="2900" kern="0">
                <a:solidFill>
                  <a:prstClr val="black"/>
                </a:solidFill>
              </a:rPr>
              <a:t> : </a:t>
            </a:r>
            <a:r>
              <a:rPr lang="en-GB" sz="2900" u="sng" kern="0"/>
              <a:t>Your back-up </a:t>
            </a:r>
            <a:r>
              <a:rPr lang="en-GB" sz="2900" kern="0"/>
              <a:t>choice but nevertheless it is a commitment like the firm course you have chosen. You will be placed here if you do not meet the conditions of your firm course.</a:t>
            </a:r>
          </a:p>
          <a:p>
            <a:pPr marL="0" lvl="2" indent="0">
              <a:spcBef>
                <a:spcPct val="20000"/>
              </a:spcBef>
              <a:buClrTx/>
              <a:buSzTx/>
              <a:buNone/>
              <a:defRPr/>
            </a:pPr>
            <a:endParaRPr lang="en-GB" sz="2900" kern="0"/>
          </a:p>
          <a:p>
            <a:pPr marL="0" lvl="2" indent="0">
              <a:spcBef>
                <a:spcPct val="20000"/>
              </a:spcBef>
              <a:buClrTx/>
              <a:buSzTx/>
              <a:buNone/>
              <a:defRPr/>
            </a:pPr>
            <a:r>
              <a:rPr lang="en-GB" sz="2900" b="1" kern="0"/>
              <a:t>Changed your mind? </a:t>
            </a:r>
            <a:r>
              <a:rPr lang="en-GB" sz="2900" kern="0"/>
              <a:t>14 Days!</a:t>
            </a:r>
          </a:p>
          <a:p>
            <a:pPr marL="0" lvl="2" indent="0">
              <a:spcBef>
                <a:spcPct val="20000"/>
              </a:spcBef>
              <a:buClrTx/>
              <a:buSzTx/>
              <a:buNone/>
              <a:defRPr/>
            </a:pPr>
            <a:r>
              <a:rPr lang="en-GB" sz="2000" kern="0">
                <a:solidFill>
                  <a:prstClr val="black"/>
                </a:solidFill>
              </a:rPr>
              <a:t>        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Firm and Insurance Courses</a:t>
            </a:r>
          </a:p>
        </p:txBody>
      </p:sp>
    </p:spTree>
    <p:extLst>
      <p:ext uri="{BB962C8B-B14F-4D97-AF65-F5344CB8AC3E}">
        <p14:creationId xmlns:p14="http://schemas.microsoft.com/office/powerpoint/2010/main" val="342463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7733" r="32596" b="5317"/>
          <a:stretch/>
        </p:blipFill>
        <p:spPr>
          <a:xfrm>
            <a:off x="1399679" y="4264812"/>
            <a:ext cx="1728192" cy="26238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7056784" cy="5040560"/>
          </a:xfrm>
        </p:spPr>
        <p:txBody>
          <a:bodyPr/>
          <a:lstStyle/>
          <a:p>
            <a:pPr marL="109728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700" y="188093"/>
            <a:ext cx="8229600" cy="11430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Welcome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74" y="4267331"/>
            <a:ext cx="4017026" cy="222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r="10133" b="11000"/>
          <a:stretch/>
        </p:blipFill>
        <p:spPr>
          <a:xfrm>
            <a:off x="247551" y="1646594"/>
            <a:ext cx="4032448" cy="2389261"/>
          </a:xfrm>
          <a:prstGeom prst="rect">
            <a:avLst/>
          </a:prstGeom>
        </p:spPr>
      </p:pic>
      <p:sp>
        <p:nvSpPr>
          <p:cNvPr id="7" name="AutoShape 4" descr="Image result for education in not a problem its an opportunity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24143" y="-1001032"/>
            <a:ext cx="21431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826" y="1663734"/>
            <a:ext cx="4095973" cy="2372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E584C7-A54E-B58D-C26C-893953AB0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69225"/>
            <a:ext cx="1187852" cy="12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4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0973" r="40102" b="16490"/>
          <a:stretch/>
        </p:blipFill>
        <p:spPr bwMode="auto">
          <a:xfrm>
            <a:off x="-71068" y="426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3CFCE7-241C-3279-3358-EFEA9CC5B898}"/>
              </a:ext>
            </a:extLst>
          </p:cNvPr>
          <p:cNvSpPr/>
          <p:nvPr/>
        </p:nvSpPr>
        <p:spPr>
          <a:xfrm>
            <a:off x="307959" y="2084642"/>
            <a:ext cx="2373649" cy="6964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EC1ED-B43C-8E01-6B92-E79B6B37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74" y="5329156"/>
            <a:ext cx="2426418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B1C06-9D25-9DE7-C21A-D5DC6BF2E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76" y="2585020"/>
            <a:ext cx="2426418" cy="617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EFD53-BE55-D1AE-E218-E1406384B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54" y="5789776"/>
            <a:ext cx="2426418" cy="6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25202" r="28160" b="15671"/>
          <a:stretch/>
        </p:blipFill>
        <p:spPr bwMode="auto">
          <a:xfrm>
            <a:off x="0" y="-30407"/>
            <a:ext cx="9211135" cy="689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306F76-F0A1-E1E0-01FC-1FCABC3B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49" y="88185"/>
            <a:ext cx="3743207" cy="1020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1D0BA-C8CB-A13E-1497-5E9A40B60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618" y="2878764"/>
            <a:ext cx="2426418" cy="281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7A949A-047E-BF34-CEBF-3D7375BA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6" y="88185"/>
            <a:ext cx="298989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0DA04-B9C4-1596-139B-32C2D2D40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22" y="1049964"/>
            <a:ext cx="1748583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4F253-3318-B5B6-ECC3-65E72AECC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78" y="2160448"/>
            <a:ext cx="1383772" cy="3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Unconditional Offers?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Increased number in recent years.</a:t>
            </a:r>
          </a:p>
          <a:p>
            <a:r>
              <a:rPr lang="en-GB"/>
              <a:t>A number of students may receive an Unconditional Offer. </a:t>
            </a:r>
          </a:p>
          <a:p>
            <a:r>
              <a:rPr lang="en-GB"/>
              <a:t>Advantages:</a:t>
            </a:r>
          </a:p>
          <a:p>
            <a:pPr lvl="1"/>
            <a:r>
              <a:rPr lang="en-GB"/>
              <a:t>Reduced exam stress </a:t>
            </a:r>
          </a:p>
          <a:p>
            <a:r>
              <a:rPr lang="en-GB"/>
              <a:t>Disadvantages: </a:t>
            </a:r>
          </a:p>
          <a:p>
            <a:pPr lvl="1"/>
            <a:r>
              <a:rPr lang="en-GB"/>
              <a:t>Under-performance in exams;</a:t>
            </a:r>
          </a:p>
          <a:p>
            <a:pPr lvl="1"/>
            <a:r>
              <a:rPr lang="en-GB"/>
              <a:t>Choosing a university for the wrong reasons;</a:t>
            </a:r>
          </a:p>
          <a:p>
            <a:pPr lvl="1"/>
            <a:r>
              <a:rPr lang="en-GB"/>
              <a:t>Difficulties receiving an offer if you need to reapply.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7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Open from 26</a:t>
            </a:r>
            <a:r>
              <a:rPr lang="en-GB" baseline="30000"/>
              <a:t>th</a:t>
            </a:r>
            <a:r>
              <a:rPr lang="en-GB"/>
              <a:t> February to 1</a:t>
            </a:r>
            <a:r>
              <a:rPr lang="en-GB" baseline="30000"/>
              <a:t>st</a:t>
            </a:r>
            <a:r>
              <a:rPr lang="en-GB"/>
              <a:t> July.</a:t>
            </a:r>
          </a:p>
          <a:p>
            <a:r>
              <a:rPr lang="en-GB"/>
              <a:t>Allows additional single choices to be entered and considered one at a time.</a:t>
            </a:r>
          </a:p>
          <a:p>
            <a:r>
              <a:rPr lang="en-GB"/>
              <a:t>Students eligible for Extra:</a:t>
            </a:r>
          </a:p>
          <a:p>
            <a:pPr lvl="1"/>
            <a:r>
              <a:rPr lang="en-GB" b="1"/>
              <a:t>Used all 5 choices;</a:t>
            </a:r>
          </a:p>
          <a:p>
            <a:pPr lvl="1"/>
            <a:r>
              <a:rPr lang="en-GB" b="1"/>
              <a:t>All choices unsuccessful, cancelled or offers declined.</a:t>
            </a:r>
          </a:p>
          <a:p>
            <a:r>
              <a:rPr lang="en-GB"/>
              <a:t>Course vacancies listed on UCAS website.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UCAS Application Process: ‘Extra’</a:t>
            </a:r>
          </a:p>
        </p:txBody>
      </p:sp>
    </p:spTree>
    <p:extLst>
      <p:ext uri="{BB962C8B-B14F-4D97-AF65-F5344CB8AC3E}">
        <p14:creationId xmlns:p14="http://schemas.microsoft.com/office/powerpoint/2010/main" val="291165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GB"/>
              <a:t>Open from 2</a:t>
            </a:r>
            <a:r>
              <a:rPr lang="en-GB" baseline="30000"/>
              <a:t>nd</a:t>
            </a:r>
            <a:r>
              <a:rPr lang="en-GB"/>
              <a:t> July to mid-September.</a:t>
            </a:r>
            <a:endParaRPr lang="en-US"/>
          </a:p>
          <a:p>
            <a:pPr indent="-255905"/>
            <a:r>
              <a:rPr lang="en-GB"/>
              <a:t>Allows additional single choices to be entered and considered one at a time.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Students must contact the university to discuss directly.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Students eligible for Clearing: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Paid full fee (£28.95);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All choices unsuccessful, cancelled or offers declined.</a:t>
            </a:r>
            <a:endParaRPr lang="en-GB">
              <a:cs typeface="Lucida Sans Unicode"/>
            </a:endParaRPr>
          </a:p>
          <a:p>
            <a:pPr lvl="0" indent="-255905">
              <a:buClr>
                <a:srgbClr val="2DA2BF"/>
              </a:buClr>
            </a:pPr>
            <a:r>
              <a:rPr lang="en-GB">
                <a:solidFill>
                  <a:prstClr val="black"/>
                </a:solidFill>
              </a:rPr>
              <a:t>Course vacancies listed on UCAS website.</a:t>
            </a:r>
            <a:endParaRPr lang="en-GB">
              <a:solidFill>
                <a:prstClr val="black"/>
              </a:solidFill>
              <a:cs typeface="Lucida Sans Unicode"/>
            </a:endParaRPr>
          </a:p>
          <a:p>
            <a:pPr marL="393065" lvl="1" indent="0">
              <a:buNone/>
            </a:pPr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UCAS Application Process: Clearing</a:t>
            </a:r>
          </a:p>
        </p:txBody>
      </p:sp>
    </p:spTree>
    <p:extLst>
      <p:ext uri="{BB962C8B-B14F-4D97-AF65-F5344CB8AC3E}">
        <p14:creationId xmlns:p14="http://schemas.microsoft.com/office/powerpoint/2010/main" val="102924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109220" indent="0">
              <a:buNone/>
            </a:pPr>
            <a:r>
              <a:rPr lang="en-GB" u="sng"/>
              <a:t>Research is vital</a:t>
            </a:r>
            <a:r>
              <a:rPr lang="en-GB"/>
              <a:t>! </a:t>
            </a:r>
            <a:endParaRPr lang="en-US"/>
          </a:p>
          <a:p>
            <a:pPr marL="109220" indent="0">
              <a:buNone/>
            </a:pPr>
            <a:r>
              <a:rPr lang="en-GB"/>
              <a:t>Use the tools that are available to you: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UCAS website;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University prospectus / </a:t>
            </a:r>
            <a:r>
              <a:rPr lang="en-GB">
                <a:hlinkClick r:id="rId2"/>
              </a:rPr>
              <a:t>website</a:t>
            </a:r>
            <a:r>
              <a:rPr lang="en-GB"/>
              <a:t>;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Statistics: </a:t>
            </a:r>
            <a:r>
              <a:rPr lang="en-GB" err="1"/>
              <a:t>e.g</a:t>
            </a:r>
            <a:r>
              <a:rPr lang="en-GB"/>
              <a:t> </a:t>
            </a:r>
            <a:r>
              <a:rPr lang="en-GB">
                <a:hlinkClick r:id="rId3"/>
              </a:rPr>
              <a:t>Discover Uni</a:t>
            </a:r>
            <a:r>
              <a:rPr lang="en-GB"/>
              <a:t>, The Complete University Guide and Times Good University Guide;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Open Days.</a:t>
            </a:r>
          </a:p>
          <a:p>
            <a:pPr indent="-255905"/>
            <a:r>
              <a:rPr lang="en-GB">
                <a:cs typeface="Lucida Sans Unicode"/>
              </a:rPr>
              <a:t>5 Courses? </a:t>
            </a:r>
          </a:p>
          <a:p>
            <a:pPr marL="109855" indent="0">
              <a:buNone/>
            </a:pPr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University or Courses</a:t>
            </a:r>
          </a:p>
        </p:txBody>
      </p:sp>
    </p:spTree>
    <p:extLst>
      <p:ext uri="{BB962C8B-B14F-4D97-AF65-F5344CB8AC3E}">
        <p14:creationId xmlns:p14="http://schemas.microsoft.com/office/powerpoint/2010/main" val="2404900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/>
              <a:t>You should consider:</a:t>
            </a:r>
          </a:p>
          <a:p>
            <a:r>
              <a:rPr lang="en-GB"/>
              <a:t>Your interests; </a:t>
            </a:r>
          </a:p>
          <a:p>
            <a:r>
              <a:rPr lang="en-GB"/>
              <a:t>Your academic strengths;</a:t>
            </a:r>
          </a:p>
          <a:p>
            <a:r>
              <a:rPr lang="en-GB"/>
              <a:t>What you enjoy studying;</a:t>
            </a:r>
          </a:p>
          <a:p>
            <a:r>
              <a:rPr lang="en-GB"/>
              <a:t>Course content;</a:t>
            </a:r>
          </a:p>
          <a:p>
            <a:r>
              <a:rPr lang="en-GB"/>
              <a:t>Your desired career path;</a:t>
            </a:r>
          </a:p>
          <a:p>
            <a:r>
              <a:rPr lang="en-GB"/>
              <a:t>Entry requirements;</a:t>
            </a:r>
          </a:p>
          <a:p>
            <a:r>
              <a:rPr lang="en-GB"/>
              <a:t>Location;</a:t>
            </a:r>
          </a:p>
          <a:p>
            <a:r>
              <a:rPr lang="en-GB"/>
              <a:t>Fees;</a:t>
            </a:r>
          </a:p>
          <a:p>
            <a:r>
              <a:rPr lang="en-GB"/>
              <a:t>Facilities</a:t>
            </a:r>
          </a:p>
          <a:p>
            <a:r>
              <a:rPr lang="en-GB"/>
              <a:t>Support Offered.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University or Courses</a:t>
            </a:r>
          </a:p>
        </p:txBody>
      </p:sp>
    </p:spTree>
    <p:extLst>
      <p:ext uri="{BB962C8B-B14F-4D97-AF65-F5344CB8AC3E}">
        <p14:creationId xmlns:p14="http://schemas.microsoft.com/office/powerpoint/2010/main" val="1187266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GB"/>
              <a:t>Why do you want to study this course or subject?​</a:t>
            </a:r>
          </a:p>
          <a:p>
            <a:pPr marL="624078" indent="-514350">
              <a:buFont typeface="+mj-lt"/>
              <a:buAutoNum type="arabicPeriod"/>
            </a:pPr>
            <a:endParaRPr lang="en-GB"/>
          </a:p>
          <a:p>
            <a:pPr marL="624078" indent="-514350">
              <a:buFont typeface="+mj-lt"/>
              <a:buAutoNum type="arabicPeriod"/>
            </a:pPr>
            <a:r>
              <a:rPr lang="en-GB"/>
              <a:t>How have your qualifications and studies helped you to prepare for this course or subject?​</a:t>
            </a:r>
          </a:p>
          <a:p>
            <a:pPr marL="624078" indent="-514350">
              <a:buFont typeface="+mj-lt"/>
              <a:buAutoNum type="arabicPeriod"/>
            </a:pPr>
            <a:endParaRPr lang="en-GB"/>
          </a:p>
          <a:p>
            <a:pPr marL="624078" indent="-514350">
              <a:buFont typeface="+mj-lt"/>
              <a:buAutoNum type="arabicPeriod"/>
            </a:pPr>
            <a:r>
              <a:rPr lang="en-GB"/>
              <a:t>What else have you done to prepare outside of education, and why are these experiences useful?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3123110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9022C-B1D0-C602-20F7-41E43DFC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Why do you want to study this course or subject?​</a:t>
            </a:r>
          </a:p>
          <a:p>
            <a:pPr lvl="1"/>
            <a:r>
              <a:rPr lang="en-GB"/>
              <a:t>Your motivations for studying this course.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Your knowledge of this subject area and interests.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Your future plans and why this is a good fit for you.</a:t>
            </a:r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35991-EB0C-88D3-F475-56E8CAAD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761228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9022C-B1D0-C602-20F7-41E43DFC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​How have your qualifications and studies helped you to prepare for this course or subject?​</a:t>
            </a:r>
          </a:p>
          <a:p>
            <a:pPr lvl="1"/>
            <a:r>
              <a:rPr lang="en-GB"/>
              <a:t>How your studies or training relate to your chosen course or subject area.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What relevant or transferable skills you have that make you a great candidate.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Any relevant educational achievements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35991-EB0C-88D3-F475-56E8CAAD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211967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48% of our parents think their child will </a:t>
            </a:r>
            <a:r>
              <a:rPr lang="en-GB" b="1" u="sng"/>
              <a:t>definitely</a:t>
            </a:r>
            <a:r>
              <a:rPr lang="en-GB"/>
              <a:t> attend university.</a:t>
            </a:r>
          </a:p>
          <a:p>
            <a:endParaRPr lang="en-GB"/>
          </a:p>
          <a:p>
            <a:r>
              <a:rPr lang="en-GB"/>
              <a:t>42% of our parents think their child will </a:t>
            </a:r>
            <a:r>
              <a:rPr lang="en-GB" b="1" u="sng"/>
              <a:t>probably</a:t>
            </a:r>
            <a:r>
              <a:rPr lang="en-GB"/>
              <a:t> attend university.</a:t>
            </a:r>
          </a:p>
          <a:p>
            <a:pPr marL="109728" indent="0">
              <a:buNone/>
            </a:pPr>
            <a:endParaRPr lang="en-GB"/>
          </a:p>
          <a:p>
            <a:r>
              <a:rPr lang="en-GB">
                <a:solidFill>
                  <a:srgbClr val="FF0000"/>
                </a:solidFill>
              </a:rPr>
              <a:t>NB</a:t>
            </a:r>
            <a:r>
              <a:rPr lang="en-GB"/>
              <a:t> It is the hours of </a:t>
            </a:r>
            <a:r>
              <a:rPr lang="en-GB" b="1" u="sng"/>
              <a:t>study</a:t>
            </a:r>
            <a:r>
              <a:rPr lang="en-GB"/>
              <a:t> that get the grades to win the university offers/places.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n-GB" sz="4000">
                <a:solidFill>
                  <a:schemeClr val="accent4">
                    <a:lumMod val="75000"/>
                  </a:schemeClr>
                </a:solidFill>
              </a:rPr>
              <a:t>Kirkland Rowell Survey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39875-7472-6A79-5532-A90DF997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215147"/>
            <a:ext cx="118882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0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9022C-B1D0-C602-20F7-41E43DFC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What else have you done to prepare outside of education, and why are these experiences useful?</a:t>
            </a:r>
          </a:p>
          <a:p>
            <a:pPr marL="109728" indent="0">
              <a:buNone/>
            </a:pPr>
            <a:endParaRPr lang="en-GB"/>
          </a:p>
          <a:p>
            <a:pPr lvl="1"/>
            <a:r>
              <a:rPr lang="en-GB"/>
              <a:t>Work experience, employment, or volunteering.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Personal life experiences or responsibilities.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Hobbies and any extracurricular or outreach activities.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Achievements outside of school or college.</a:t>
            </a:r>
          </a:p>
          <a:p>
            <a:pPr marL="393192" lvl="1" indent="0">
              <a:buNone/>
            </a:pPr>
            <a:endParaRPr lang="en-GB"/>
          </a:p>
          <a:p>
            <a:pPr lvl="1"/>
            <a:r>
              <a:rPr lang="en-GB"/>
              <a:t>Post-education activities.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35991-EB0C-88D3-F475-56E8CAAD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522767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89346-A1E5-1A0D-6A3F-1412DC6A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B479A-0A33-79EA-C76E-F2130810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Statement</a:t>
            </a:r>
          </a:p>
        </p:txBody>
      </p:sp>
      <p:pic>
        <p:nvPicPr>
          <p:cNvPr id="4" name="Online Media 3" title="How to write your personal statement | 2026 UCAS applications">
            <a:hlinkClick r:id="" action="ppaction://media"/>
            <a:extLst>
              <a:ext uri="{FF2B5EF4-FFF2-40B4-BE49-F238E27FC236}">
                <a16:creationId xmlns:a16="http://schemas.microsoft.com/office/drawing/2014/main" id="{B2024E6B-A42D-E4A6-1A47-BC8239C708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481328"/>
            <a:ext cx="8229600" cy="46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/>
          </a:bodyPr>
          <a:lstStyle/>
          <a:p>
            <a:r>
              <a:rPr lang="en-GB"/>
              <a:t>Provides students the opportunity to sell themselves</a:t>
            </a:r>
          </a:p>
          <a:p>
            <a:r>
              <a:rPr lang="en-GB"/>
              <a:t>It will be relatively short (4000 characters). </a:t>
            </a:r>
          </a:p>
          <a:p>
            <a:r>
              <a:rPr lang="en-GB"/>
              <a:t>Each question must be answered. </a:t>
            </a:r>
          </a:p>
          <a:p>
            <a:r>
              <a:rPr lang="en-GB"/>
              <a:t>It should be specific to the courses to which they are applying</a:t>
            </a:r>
          </a:p>
          <a:p>
            <a:r>
              <a:rPr lang="en-GB"/>
              <a:t>Be concise and relevant (avoid superfluous detail)</a:t>
            </a:r>
          </a:p>
          <a:p>
            <a:r>
              <a:rPr lang="en-GB"/>
              <a:t>It must be written in formal language (e.g. ‘I have’ </a:t>
            </a:r>
            <a:r>
              <a:rPr lang="en-GB" u="sng"/>
              <a:t>NOT</a:t>
            </a:r>
            <a:r>
              <a:rPr lang="en-GB"/>
              <a:t> ‘I’ve’ or ‘Biology’ </a:t>
            </a:r>
            <a:r>
              <a:rPr lang="en-GB" u="sng"/>
              <a:t>NOT</a:t>
            </a:r>
            <a:r>
              <a:rPr lang="en-GB"/>
              <a:t> ‘Bio’) </a:t>
            </a:r>
          </a:p>
          <a:p>
            <a:r>
              <a:rPr lang="en-GB"/>
              <a:t>It must be the student’s own work (use of AI / Chat GPT). 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168864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b="1" u="sng"/>
              <a:t>Do:</a:t>
            </a:r>
          </a:p>
          <a:p>
            <a:r>
              <a:rPr lang="en-GB"/>
              <a:t>Make it interesting and personal to you;</a:t>
            </a:r>
          </a:p>
          <a:p>
            <a:r>
              <a:rPr lang="en-GB"/>
              <a:t>Be positive;</a:t>
            </a:r>
          </a:p>
          <a:p>
            <a:r>
              <a:rPr lang="en-GB"/>
              <a:t>Be specific;</a:t>
            </a:r>
          </a:p>
          <a:p>
            <a:r>
              <a:rPr lang="en-GB"/>
              <a:t>Draft and redraft;</a:t>
            </a:r>
          </a:p>
          <a:p>
            <a:r>
              <a:rPr lang="en-GB"/>
              <a:t>Get a second opinion;</a:t>
            </a:r>
          </a:p>
          <a:p>
            <a:r>
              <a:rPr lang="en-GB"/>
              <a:t>Redraft again;</a:t>
            </a:r>
          </a:p>
          <a:p>
            <a:r>
              <a:rPr lang="en-GB"/>
              <a:t>Double check grammar, spelling and punctuation;</a:t>
            </a:r>
          </a:p>
          <a:p>
            <a:r>
              <a:rPr lang="en-GB"/>
              <a:t>Submit to your Careers teacher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Personal Statement: </a:t>
            </a:r>
            <a:br>
              <a:rPr lang="en-GB"/>
            </a:br>
            <a:r>
              <a:rPr lang="en-GB"/>
              <a:t>Do’s and Don’ts</a:t>
            </a:r>
          </a:p>
        </p:txBody>
      </p:sp>
    </p:spTree>
    <p:extLst>
      <p:ext uri="{BB962C8B-B14F-4D97-AF65-F5344CB8AC3E}">
        <p14:creationId xmlns:p14="http://schemas.microsoft.com/office/powerpoint/2010/main" val="4110325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b="1" u="sng"/>
              <a:t>Don’t:</a:t>
            </a:r>
          </a:p>
          <a:p>
            <a:r>
              <a:rPr lang="en-GB"/>
              <a:t>Repeat yourself (each answer to the 3 questions  </a:t>
            </a:r>
          </a:p>
          <a:p>
            <a:r>
              <a:rPr lang="en-GB"/>
              <a:t>Be negative;</a:t>
            </a:r>
          </a:p>
          <a:p>
            <a:r>
              <a:rPr lang="en-GB"/>
              <a:t>Mention something you would not be prepared to discuss at an interview;</a:t>
            </a:r>
          </a:p>
          <a:p>
            <a:r>
              <a:rPr lang="en-GB"/>
              <a:t>Add superfluous detail;</a:t>
            </a:r>
          </a:p>
          <a:p>
            <a:r>
              <a:rPr lang="en-GB"/>
              <a:t>List skills and experiences;</a:t>
            </a:r>
          </a:p>
          <a:p>
            <a:pPr marL="109728" indent="0">
              <a:buNone/>
            </a:pPr>
            <a:endParaRPr lang="en-GB"/>
          </a:p>
          <a:p>
            <a:r>
              <a:rPr lang="en-GB"/>
              <a:t>Quotes? Humour?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Personal Statement: </a:t>
            </a:r>
            <a:br>
              <a:rPr lang="en-GB"/>
            </a:br>
            <a:r>
              <a:rPr lang="en-GB"/>
              <a:t>Do’s and Don’ts</a:t>
            </a:r>
          </a:p>
        </p:txBody>
      </p:sp>
    </p:spTree>
    <p:extLst>
      <p:ext uri="{BB962C8B-B14F-4D97-AF65-F5344CB8AC3E}">
        <p14:creationId xmlns:p14="http://schemas.microsoft.com/office/powerpoint/2010/main" val="392666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F5CFA4-C9DB-5566-FFFA-4A2893C9F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892" y="1822261"/>
            <a:ext cx="4072830" cy="40728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C7D75F-7DAF-41FD-FCF4-782473AC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74125"/>
          </a:xfrm>
        </p:spPr>
        <p:txBody>
          <a:bodyPr>
            <a:normAutofit/>
          </a:bodyPr>
          <a:lstStyle/>
          <a:p>
            <a:r>
              <a:rPr lang="en-GB" sz="3600"/>
              <a:t>Parent, Guardian and Carer Guide</a:t>
            </a:r>
          </a:p>
        </p:txBody>
      </p:sp>
    </p:spTree>
    <p:extLst>
      <p:ext uri="{BB962C8B-B14F-4D97-AF65-F5344CB8AC3E}">
        <p14:creationId xmlns:p14="http://schemas.microsoft.com/office/powerpoint/2010/main" val="2365595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5100"/>
              <a:t>Application process is called CAO.</a:t>
            </a:r>
          </a:p>
          <a:p>
            <a:r>
              <a:rPr lang="en-GB" sz="5100"/>
              <a:t>Completed on line at </a:t>
            </a:r>
            <a:r>
              <a:rPr lang="en-GB" sz="5100">
                <a:hlinkClick r:id="rId2"/>
              </a:rPr>
              <a:t>www.cao.ie</a:t>
            </a:r>
            <a:endParaRPr lang="en-GB" sz="5100"/>
          </a:p>
          <a:p>
            <a:endParaRPr lang="en-GB" sz="5100"/>
          </a:p>
          <a:p>
            <a:r>
              <a:rPr lang="en-GB" sz="5100" u="sng"/>
              <a:t>Advantages:</a:t>
            </a:r>
          </a:p>
          <a:p>
            <a:pPr lvl="1"/>
            <a:r>
              <a:rPr lang="en-GB" sz="5100"/>
              <a:t>Can choose up to 10 courses;</a:t>
            </a:r>
          </a:p>
          <a:p>
            <a:pPr lvl="1"/>
            <a:r>
              <a:rPr lang="en-GB" sz="5100"/>
              <a:t>No Personal Statement;</a:t>
            </a:r>
          </a:p>
          <a:p>
            <a:pPr lvl="1"/>
            <a:r>
              <a:rPr lang="en-GB" sz="5100"/>
              <a:t>Results based;</a:t>
            </a:r>
          </a:p>
          <a:p>
            <a:pPr lvl="1"/>
            <a:r>
              <a:rPr lang="en-GB" sz="5100"/>
              <a:t>Lower tuition fees (€3000/ year).</a:t>
            </a:r>
          </a:p>
          <a:p>
            <a:endParaRPr lang="en-GB" sz="5100"/>
          </a:p>
          <a:p>
            <a:r>
              <a:rPr lang="en-GB" sz="5100" u="sng"/>
              <a:t>Disadvantages</a:t>
            </a:r>
            <a:r>
              <a:rPr lang="en-GB" sz="5100"/>
              <a:t>: </a:t>
            </a:r>
          </a:p>
          <a:p>
            <a:pPr lvl="1"/>
            <a:r>
              <a:rPr lang="en-GB" sz="5100"/>
              <a:t>Higher entry requirements for some similar courses in the UK; </a:t>
            </a:r>
          </a:p>
          <a:p>
            <a:pPr lvl="1"/>
            <a:r>
              <a:rPr lang="en-GB" sz="5100"/>
              <a:t>Unfamiliar application process;</a:t>
            </a:r>
          </a:p>
          <a:p>
            <a:pPr lvl="1"/>
            <a:r>
              <a:rPr lang="en-GB" sz="5100"/>
              <a:t>Require modern language (includes Irish).</a:t>
            </a:r>
          </a:p>
          <a:p>
            <a:pPr lvl="1"/>
            <a:endParaRPr lang="en-GB"/>
          </a:p>
          <a:p>
            <a:pPr marL="109728" indent="0">
              <a:buNone/>
            </a:pPr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to ROI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095793" cy="20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557513"/>
              </p:ext>
            </p:extLst>
          </p:nvPr>
        </p:nvGraphicFramePr>
        <p:xfrm>
          <a:off x="1131821" y="1340768"/>
          <a:ext cx="6624735" cy="2833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Grade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A-Levels 1st-3rd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4th A-Level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A*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192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NA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165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B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142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120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CAO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293096"/>
            <a:ext cx="741682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Example: </a:t>
            </a:r>
          </a:p>
          <a:p>
            <a:r>
              <a:rPr lang="en-GB"/>
              <a:t>Four As at A levels 495 + 24 = 519.</a:t>
            </a:r>
            <a:endParaRPr lang="en-GB">
              <a:cs typeface="Lucida Sans Unicode"/>
            </a:endParaRPr>
          </a:p>
          <a:p>
            <a:r>
              <a:rPr lang="en-GB"/>
              <a:t>Three As at A level: 495.  </a:t>
            </a:r>
            <a:endParaRPr lang="en-GB">
              <a:cs typeface="Lucida Sans Unicode"/>
            </a:endParaRPr>
          </a:p>
          <a:p>
            <a:r>
              <a:rPr lang="en-GB"/>
              <a:t>25 additional points will be awarded for a grade E or better in Mathematics at A2 level.</a:t>
            </a:r>
            <a:endParaRPr lang="en-GB">
              <a:cs typeface="Lucida Sans Unicode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18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indent="-255905"/>
            <a:endParaRPr lang="en-GB">
              <a:cs typeface="Lucida Sans Unicode"/>
            </a:endParaRPr>
          </a:p>
          <a:p>
            <a:pPr indent="-255905"/>
            <a:r>
              <a:rPr lang="en-GB"/>
              <a:t>There are no entry requirements published for 2026.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You can only view points range for the previous year e.g. UCD 2025: 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Law: 556-625 points (A*A*A A/a )     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History and Politics: 467 points (</a:t>
            </a:r>
            <a:r>
              <a:rPr lang="en-GB" err="1"/>
              <a:t>ABBb</a:t>
            </a:r>
            <a:r>
              <a:rPr lang="en-GB"/>
              <a:t>)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All courses have basic entry requirement referred to as ‘Matriculation’.  </a:t>
            </a:r>
            <a:endParaRPr lang="en-GB">
              <a:cs typeface="Lucida Sans Unicode"/>
            </a:endParaRPr>
          </a:p>
          <a:p>
            <a:pPr marL="109220" indent="0">
              <a:buNone/>
            </a:pPr>
            <a:r>
              <a:rPr lang="en-GB"/>
              <a:t>For example, Grade C or better in two subjects at A-level and passes in 4 other subjects at A-level/GCSE.</a:t>
            </a:r>
            <a:endParaRPr lang="en-GB">
              <a:cs typeface="Lucida Sans Unicode"/>
            </a:endParaRPr>
          </a:p>
          <a:p>
            <a:pPr marL="109220" indent="0">
              <a:buNone/>
            </a:pPr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CAO Entry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97339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Students must inform CAO if they are taking their Summer 2026 examinations with CCEA or with British examination boards. </a:t>
            </a:r>
          </a:p>
          <a:p>
            <a:r>
              <a:rPr lang="en-GB"/>
              <a:t>You must inform CAO of any GCSE examinations previously taken.</a:t>
            </a:r>
          </a:p>
          <a:p>
            <a:r>
              <a:rPr lang="en-GB"/>
              <a:t>You must provide certified copies of certificates/statements of results produced by an examining board to CAO.</a:t>
            </a:r>
          </a:p>
          <a:p>
            <a:r>
              <a:rPr lang="en-GB"/>
              <a:t>Failure to provide this information on time can result in you losing your place.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073" y="188640"/>
            <a:ext cx="8229600" cy="1143000"/>
          </a:xfrm>
        </p:spPr>
        <p:txBody>
          <a:bodyPr/>
          <a:lstStyle/>
          <a:p>
            <a:r>
              <a:rPr lang="en-GB"/>
              <a:t>Applying to ROI</a:t>
            </a:r>
          </a:p>
        </p:txBody>
      </p:sp>
    </p:spTree>
    <p:extLst>
      <p:ext uri="{BB962C8B-B14F-4D97-AF65-F5344CB8AC3E}">
        <p14:creationId xmlns:p14="http://schemas.microsoft.com/office/powerpoint/2010/main" val="356845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8698"/>
            <a:ext cx="8229600" cy="5068614"/>
          </a:xfrm>
        </p:spPr>
        <p:txBody>
          <a:bodyPr vert="horz" lIns="91440" tIns="45720" rIns="91440" bIns="45720" anchor="t">
            <a:normAutofit/>
          </a:bodyPr>
          <a:lstStyle/>
          <a:p>
            <a:pPr marL="109220" indent="0">
              <a:buNone/>
            </a:pPr>
            <a:endParaRPr lang="en-GB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83- Queen’s University</a:t>
            </a:r>
          </a:p>
          <a:p>
            <a:pPr marL="342900" lvl="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26 - Ulster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tabLst>
                <a:tab pos="4572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 </a:t>
            </a:r>
            <a:r>
              <a:rPr lang="en-GB" sz="2800">
                <a:solidFill>
                  <a:srgbClr val="1F497D"/>
                </a:solidFill>
                <a:latin typeface="Calibri" panose="020F0502020204030204" pitchFamily="34" charset="0"/>
              </a:rPr>
              <a:t>5 - Republic of Ireland</a:t>
            </a:r>
          </a:p>
          <a:p>
            <a:pPr marL="34290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36 - England</a:t>
            </a:r>
          </a:p>
          <a:p>
            <a:pPr marL="342900" lvl="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12- Scotland </a:t>
            </a:r>
          </a:p>
          <a:p>
            <a:pPr marL="34290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  4 - Wales</a:t>
            </a:r>
          </a:p>
          <a:p>
            <a:pPr marL="342900" lvl="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  4 - Teaching Colleges</a:t>
            </a:r>
          </a:p>
          <a:p>
            <a:pPr marL="34290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  7 - FE Institutions</a:t>
            </a:r>
          </a:p>
          <a:p>
            <a:pPr marL="342900" indent="-342900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  16 - Gap Year  </a:t>
            </a:r>
            <a:endParaRPr lang="en-GB"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 3" panose="05040102010807070707" pitchFamily="18" charset="2"/>
            </a:pPr>
            <a:r>
              <a:rPr lang="en-GB" sz="280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    1 - Football </a:t>
            </a:r>
          </a:p>
          <a:p>
            <a:pPr indent="-255905"/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38138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GB" sz="4000">
                <a:solidFill>
                  <a:schemeClr val="accent4">
                    <a:lumMod val="75000"/>
                  </a:schemeClr>
                </a:solidFill>
              </a:rPr>
              <a:t>    Year 14 Leavers 2024</a:t>
            </a:r>
          </a:p>
        </p:txBody>
      </p:sp>
      <p:pic>
        <p:nvPicPr>
          <p:cNvPr id="4" name="Picture 2" descr="Creating a brighter future for all - an update on the campus developments  at Ulster University - Alumni and Support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 r="11953" b="7570"/>
          <a:stretch/>
        </p:blipFill>
        <p:spPr bwMode="auto">
          <a:xfrm>
            <a:off x="5588008" y="4365104"/>
            <a:ext cx="2808312" cy="21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372" y="1961988"/>
            <a:ext cx="3886428" cy="1863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B34DB1-96E8-3C01-E269-C609BD1E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755" y="159947"/>
            <a:ext cx="118882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6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PLACE YOUR COURSE CHOICES IN GENUINE ORDER OF PREFERENCE!</a:t>
            </a:r>
          </a:p>
          <a:p>
            <a:r>
              <a:rPr lang="en-GB"/>
              <a:t>IT IS A MISTAKE to base your choices only on your present expectations of examination performance or the points level of previous years.</a:t>
            </a:r>
          </a:p>
          <a:p>
            <a:r>
              <a:rPr lang="en-GB"/>
              <a:t>If you are not successful in your first choice, this will have no effect on your chances of obtaining a place in one of your lower preferences.</a:t>
            </a:r>
          </a:p>
          <a:p>
            <a:r>
              <a:rPr lang="en-GB"/>
              <a:t>Having received an offer in any round, you may get a higher preference offer in a later round. YOU WILL NEVER BE OFFERED A LOWER PREFERENCE IN A LATER ROUND.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your courses</a:t>
            </a:r>
          </a:p>
        </p:txBody>
      </p:sp>
    </p:spTree>
    <p:extLst>
      <p:ext uri="{BB962C8B-B14F-4D97-AF65-F5344CB8AC3E}">
        <p14:creationId xmlns:p14="http://schemas.microsoft.com/office/powerpoint/2010/main" val="4013741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If the student meets the minimum entry requirements for the course, the student’s points are calculated. </a:t>
            </a:r>
          </a:p>
          <a:p>
            <a:r>
              <a:rPr lang="en-GB"/>
              <a:t>All eligible students are then placed on a list, in order of academic merit, for each course that they applied for.</a:t>
            </a:r>
          </a:p>
          <a:p>
            <a:r>
              <a:rPr lang="en-GB"/>
              <a:t>CAO then makes offers to the required number of applicants on each course starting with the applicant with the highest points and working down until enough places have been offered.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Receiving an offer</a:t>
            </a:r>
          </a:p>
        </p:txBody>
      </p:sp>
    </p:spTree>
    <p:extLst>
      <p:ext uri="{BB962C8B-B14F-4D97-AF65-F5344CB8AC3E}">
        <p14:creationId xmlns:p14="http://schemas.microsoft.com/office/powerpoint/2010/main" val="165887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877421"/>
              </p:ext>
            </p:extLst>
          </p:nvPr>
        </p:nvGraphicFramePr>
        <p:xfrm>
          <a:off x="390798" y="1340768"/>
          <a:ext cx="8229600" cy="3636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42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5th November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CAO online application facility opens.</a:t>
                      </a:r>
                      <a:br>
                        <a:rPr lang="en-GB" sz="1600">
                          <a:effectLst/>
                        </a:rPr>
                      </a:b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1st February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Normal closing date for applications.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6th May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Online Change of Mind facility becomes available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Before End of May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Statement of Application Record sent to all applicants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1st July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Change of Mind closes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27th August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Round 1 Offers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>
                          <a:effectLst/>
                        </a:rPr>
                        <a:t>8th September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Round 2 Offers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85725" marB="8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GB"/>
              <a:t>CAO Key Dates (2025/26)</a:t>
            </a:r>
          </a:p>
        </p:txBody>
      </p:sp>
    </p:spTree>
    <p:extLst>
      <p:ext uri="{BB962C8B-B14F-4D97-AF65-F5344CB8AC3E}">
        <p14:creationId xmlns:p14="http://schemas.microsoft.com/office/powerpoint/2010/main" val="2682497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Application to St Mary’s University is not made through UCAS.</a:t>
            </a:r>
          </a:p>
          <a:p>
            <a:r>
              <a:rPr lang="en-GB"/>
              <a:t>It must be made directly to the College.</a:t>
            </a:r>
          </a:p>
          <a:p>
            <a:r>
              <a:rPr lang="en-GB"/>
              <a:t>Application process opens 1</a:t>
            </a:r>
            <a:r>
              <a:rPr lang="en-GB" baseline="30000"/>
              <a:t>st</a:t>
            </a:r>
            <a:r>
              <a:rPr lang="en-GB"/>
              <a:t> October and closes  mid January. </a:t>
            </a:r>
          </a:p>
          <a:p>
            <a:r>
              <a:rPr lang="en-GB"/>
              <a:t>Personal Statement.</a:t>
            </a:r>
          </a:p>
          <a:p>
            <a:r>
              <a:rPr lang="en-GB"/>
              <a:t>Interviews for </a:t>
            </a:r>
            <a:r>
              <a:rPr lang="en-GB" err="1"/>
              <a:t>BEd</a:t>
            </a:r>
            <a:r>
              <a:rPr lang="en-GB"/>
              <a:t> courses are mid-February. </a:t>
            </a:r>
          </a:p>
          <a:p>
            <a:r>
              <a:rPr lang="en-GB"/>
              <a:t>Entry requirements available at: </a:t>
            </a:r>
            <a:r>
              <a:rPr lang="en-GB">
                <a:hlinkClick r:id="rId2"/>
              </a:rPr>
              <a:t>www.smucb.ac.uk</a:t>
            </a:r>
            <a:endParaRPr lang="en-GB"/>
          </a:p>
          <a:p>
            <a:pPr marL="109728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 Mary’s University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5397"/>
            <a:ext cx="1152128" cy="10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17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Numerous courses available such as HNDs or Foundation Degrees in a variety of areas.</a:t>
            </a:r>
          </a:p>
          <a:p>
            <a:r>
              <a:rPr lang="en-GB"/>
              <a:t>Significantly lower entry requirements.</a:t>
            </a:r>
          </a:p>
          <a:p>
            <a:r>
              <a:rPr lang="en-GB"/>
              <a:t>May provide an alternative route to university.</a:t>
            </a:r>
          </a:p>
          <a:p>
            <a:r>
              <a:rPr lang="en-GB"/>
              <a:t>Provides a ‘Plan B’ if you don’t meet entry requirements for your Firm or Insurance offers. </a:t>
            </a:r>
          </a:p>
          <a:p>
            <a:r>
              <a:rPr lang="en-GB"/>
              <a:t>Many courses have a direct link to QUB and UU.</a:t>
            </a:r>
          </a:p>
          <a:p>
            <a:r>
              <a:rPr lang="en-GB"/>
              <a:t>Apply directly to Belfast Met</a:t>
            </a:r>
          </a:p>
          <a:p>
            <a:r>
              <a:rPr lang="en-GB"/>
              <a:t>More information available at </a:t>
            </a:r>
            <a:r>
              <a:rPr lang="en-GB">
                <a:hlinkClick r:id="rId2"/>
              </a:rPr>
              <a:t>www.belfastmet.ac.uk</a:t>
            </a:r>
            <a:r>
              <a:rPr lang="en-GB"/>
              <a:t>    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Belfast Met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2" b="24260"/>
          <a:stretch/>
        </p:blipFill>
        <p:spPr>
          <a:xfrm>
            <a:off x="6876257" y="155058"/>
            <a:ext cx="1353343" cy="12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1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85000" lnSpcReduction="10000"/>
          </a:bodyPr>
          <a:lstStyle/>
          <a:p>
            <a:pPr indent="-255905"/>
            <a:r>
              <a:rPr lang="en-GB"/>
              <a:t>Student Finance opens March 2026, complete application by 30</a:t>
            </a:r>
            <a:r>
              <a:rPr lang="en-GB" baseline="30000"/>
              <a:t>th</a:t>
            </a:r>
            <a:r>
              <a:rPr lang="en-GB"/>
              <a:t> April. </a:t>
            </a:r>
            <a:endParaRPr lang="en-US"/>
          </a:p>
          <a:p>
            <a:pPr indent="-255905"/>
            <a:r>
              <a:rPr lang="en-GB"/>
              <a:t>All students are eligible (few exceptions e.g. those applying to Nursing) providing they will be studying in the UK or ROI. 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Tuition Fee </a:t>
            </a:r>
            <a:r>
              <a:rPr lang="en-GB" u="sng"/>
              <a:t>LOANS</a:t>
            </a:r>
            <a:r>
              <a:rPr lang="en-GB"/>
              <a:t> are paid directly to the university.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Maintenance </a:t>
            </a:r>
            <a:r>
              <a:rPr lang="en-GB" u="sng"/>
              <a:t>LOANS</a:t>
            </a:r>
            <a:r>
              <a:rPr lang="en-GB"/>
              <a:t> are means tested. Student can receive up to £6300 if living with parents and up to £8132 if living away from parent. 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Maintenance </a:t>
            </a:r>
            <a:r>
              <a:rPr lang="en-GB" u="sng"/>
              <a:t>GRANTS</a:t>
            </a:r>
            <a:r>
              <a:rPr lang="en-GB"/>
              <a:t> are not repayable but are only available to students based on household income. 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Full grant, income &lt;£19203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Partial grant, income &lt;£41065.</a:t>
            </a:r>
            <a:endParaRPr lang="en-GB">
              <a:cs typeface="Lucida Sans Unicode"/>
            </a:endParaRPr>
          </a:p>
          <a:p>
            <a:pPr indent="-255905"/>
            <a:endParaRPr lang="en-GB">
              <a:cs typeface="Lucida Sans Unicode"/>
            </a:endParaRPr>
          </a:p>
          <a:p>
            <a:pPr indent="-255905"/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9376"/>
            <a:ext cx="8229600" cy="1143000"/>
          </a:xfrm>
        </p:spPr>
        <p:txBody>
          <a:bodyPr/>
          <a:lstStyle/>
          <a:p>
            <a:r>
              <a:rPr lang="en-GB"/>
              <a:t>Student Finance  (2025) </a:t>
            </a:r>
          </a:p>
        </p:txBody>
      </p:sp>
    </p:spTree>
    <p:extLst>
      <p:ext uri="{BB962C8B-B14F-4D97-AF65-F5344CB8AC3E}">
        <p14:creationId xmlns:p14="http://schemas.microsoft.com/office/powerpoint/2010/main" val="750255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GB"/>
              <a:t>If you leave your course before the of:</a:t>
            </a:r>
            <a:endParaRPr lang="en-US"/>
          </a:p>
          <a:p>
            <a:pPr marL="621665" lvl="1"/>
            <a:r>
              <a:rPr lang="en-GB"/>
              <a:t>Term 1 you must pay 25% of the fee;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Term 2 50%;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Term 3 100%.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Bursaries are available from each university and other sources such as JP McManus All Ireland Scholarship. </a:t>
            </a:r>
            <a:endParaRPr lang="en-GB">
              <a:cs typeface="Lucida Sans Unicode"/>
            </a:endParaRPr>
          </a:p>
          <a:p>
            <a:pPr indent="-255905"/>
            <a:r>
              <a:rPr lang="en-GB"/>
              <a:t>More information available from </a:t>
            </a:r>
            <a:r>
              <a:rPr lang="en-GB">
                <a:hlinkClick r:id="rId2"/>
              </a:rPr>
              <a:t>www.studentfinanceni.co.uk</a:t>
            </a:r>
            <a:endParaRPr lang="en-GB">
              <a:cs typeface="Lucida Sans Unicode"/>
            </a:endParaRPr>
          </a:p>
          <a:p>
            <a:pPr indent="-255905"/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Student Finance </a:t>
            </a:r>
          </a:p>
        </p:txBody>
      </p:sp>
    </p:spTree>
    <p:extLst>
      <p:ext uri="{BB962C8B-B14F-4D97-AF65-F5344CB8AC3E}">
        <p14:creationId xmlns:p14="http://schemas.microsoft.com/office/powerpoint/2010/main" val="2846911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GB" sz="2000"/>
              <a:t>Once you earn over £26,065 a year, you will repay 9% of anything over this amount. </a:t>
            </a:r>
            <a:endParaRPr lang="en-US"/>
          </a:p>
          <a:p>
            <a:pPr indent="-255905"/>
            <a:r>
              <a:rPr lang="en-GB" sz="2000"/>
              <a:t>For example, if you are paid monthly and earn £2,500 before tax per month you would repay 9% of the difference between what you earn and what the threshold is:</a:t>
            </a:r>
            <a:endParaRPr lang="en-GB" sz="2000">
              <a:cs typeface="Lucida Sans Unicode"/>
            </a:endParaRPr>
          </a:p>
          <a:p>
            <a:pPr marL="621665" lvl="1">
              <a:buFont typeface="Arial" panose="020B0604020202020204" pitchFamily="34" charset="0"/>
              <a:buChar char="•"/>
            </a:pPr>
            <a:r>
              <a:rPr lang="en-GB" sz="2000"/>
              <a:t>£2,500 - £2172 = £328</a:t>
            </a:r>
            <a:endParaRPr lang="en-GB" sz="2000">
              <a:cs typeface="Lucida Sans Unicode"/>
            </a:endParaRPr>
          </a:p>
          <a:p>
            <a:pPr marL="621665" lvl="1">
              <a:buFont typeface="Arial" panose="020B0604020202020204" pitchFamily="34" charset="0"/>
              <a:buChar char="•"/>
            </a:pPr>
            <a:r>
              <a:rPr lang="en-GB" sz="2000"/>
              <a:t>9% of £328 = £30</a:t>
            </a:r>
            <a:endParaRPr lang="en-GB" sz="2000">
              <a:cs typeface="Lucida Sans Unicode"/>
            </a:endParaRPr>
          </a:p>
          <a:p>
            <a:pPr marL="621665" lvl="1">
              <a:buFont typeface="Arial" panose="020B0604020202020204" pitchFamily="34" charset="0"/>
              <a:buChar char="•"/>
            </a:pPr>
            <a:r>
              <a:rPr lang="en-GB" sz="2000"/>
              <a:t>So your student loan repayment would be £30 a month.</a:t>
            </a:r>
            <a:endParaRPr lang="en-GB" sz="2000">
              <a:cs typeface="Lucida Sans Unicode"/>
            </a:endParaRPr>
          </a:p>
          <a:p>
            <a:pPr indent="-255905"/>
            <a:r>
              <a:rPr lang="en-GB" sz="2000"/>
              <a:t>If your income is below £26,065 or drops to below that amount, you will not have to make repayments.</a:t>
            </a:r>
            <a:endParaRPr lang="en-GB" sz="2000">
              <a:cs typeface="Lucida Sans Unicode"/>
            </a:endParaRPr>
          </a:p>
          <a:p>
            <a:pPr indent="-255905"/>
            <a:r>
              <a:rPr lang="en-GB" sz="2000"/>
              <a:t>It will be cancelled 25 years after you became eligible to repay. </a:t>
            </a:r>
            <a:endParaRPr lang="en-GB" sz="2000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When will you start to make repayments? </a:t>
            </a:r>
          </a:p>
        </p:txBody>
      </p:sp>
    </p:spTree>
    <p:extLst>
      <p:ext uri="{BB962C8B-B14F-4D97-AF65-F5344CB8AC3E}">
        <p14:creationId xmlns:p14="http://schemas.microsoft.com/office/powerpoint/2010/main" val="545112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988840"/>
          <a:ext cx="784887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r>
                        <a:rPr lang="en-GB"/>
                        <a:t>Income Before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Monthly Salary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Monthly</a:t>
                      </a:r>
                      <a:r>
                        <a:rPr lang="en-GB" baseline="0"/>
                        <a:t> Repayments 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GB"/>
                        <a:t>£26065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GB"/>
                        <a:t>£28000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GB"/>
                        <a:t>£30000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GB"/>
                        <a:t>£35000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GB"/>
                        <a:t>£40000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£3333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Repayment Plan </a:t>
            </a:r>
          </a:p>
        </p:txBody>
      </p:sp>
    </p:spTree>
    <p:extLst>
      <p:ext uri="{BB962C8B-B14F-4D97-AF65-F5344CB8AC3E}">
        <p14:creationId xmlns:p14="http://schemas.microsoft.com/office/powerpoint/2010/main" val="3878859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Confirm acceptance of Firm or Insurance Offer.</a:t>
            </a:r>
          </a:p>
          <a:p>
            <a:r>
              <a:rPr lang="en-GB"/>
              <a:t>If students have not been successful in meeting the offer requirements, students may have to await a decision or universities may offer alternative courses.</a:t>
            </a:r>
          </a:p>
          <a:p>
            <a:r>
              <a:rPr lang="en-GB"/>
              <a:t>Have all useful contacts and Information at hand e.g. UCAS ID, Universities, Belfast Met etc. </a:t>
            </a:r>
          </a:p>
          <a:p>
            <a:r>
              <a:rPr lang="en-GB"/>
              <a:t>Enter Clearing:</a:t>
            </a:r>
          </a:p>
          <a:p>
            <a:pPr lvl="1"/>
            <a:r>
              <a:rPr lang="en-GB"/>
              <a:t>Issued a clearing number;</a:t>
            </a:r>
          </a:p>
          <a:p>
            <a:pPr lvl="1"/>
            <a:r>
              <a:rPr lang="en-GB"/>
              <a:t>Look at courses available;</a:t>
            </a:r>
          </a:p>
          <a:p>
            <a:pPr lvl="1"/>
            <a:r>
              <a:rPr lang="en-GB"/>
              <a:t>Make contact with universities;</a:t>
            </a:r>
          </a:p>
          <a:p>
            <a:pPr lvl="1"/>
            <a:r>
              <a:rPr lang="en-GB"/>
              <a:t>Add course on Track. </a:t>
            </a:r>
          </a:p>
          <a:p>
            <a:r>
              <a:rPr lang="en-GB"/>
              <a:t>Careers Advice provided by school. </a:t>
            </a:r>
          </a:p>
          <a:p>
            <a:endParaRPr lang="en-GB"/>
          </a:p>
          <a:p>
            <a:pPr marL="109728" indent="0" algn="ctr">
              <a:buNone/>
            </a:pPr>
            <a:endParaRPr lang="en-GB" sz="5200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GB"/>
              <a:t>Results Day (13/8/26)</a:t>
            </a:r>
          </a:p>
        </p:txBody>
      </p:sp>
    </p:spTree>
    <p:extLst>
      <p:ext uri="{BB962C8B-B14F-4D97-AF65-F5344CB8AC3E}">
        <p14:creationId xmlns:p14="http://schemas.microsoft.com/office/powerpoint/2010/main" val="171038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endParaRPr lang="en-GB" sz="1600"/>
          </a:p>
          <a:p>
            <a:r>
              <a:rPr lang="en-GB"/>
              <a:t>Careers Advice and Guidance</a:t>
            </a:r>
          </a:p>
          <a:p>
            <a:r>
              <a:rPr lang="en-GB"/>
              <a:t>Weekly Careers class</a:t>
            </a:r>
          </a:p>
          <a:p>
            <a:r>
              <a:rPr lang="en-GB"/>
              <a:t>Work Experience Weeks</a:t>
            </a:r>
          </a:p>
          <a:p>
            <a:r>
              <a:rPr lang="en-GB"/>
              <a:t>Help with the application process</a:t>
            </a:r>
          </a:p>
          <a:p>
            <a:r>
              <a:rPr lang="en-GB"/>
              <a:t>Liaison with universities and clearing</a:t>
            </a:r>
          </a:p>
          <a:p>
            <a:r>
              <a:rPr lang="en-GB"/>
              <a:t>Time out of class for visits</a:t>
            </a:r>
          </a:p>
          <a:p>
            <a:r>
              <a:rPr lang="en-GB"/>
              <a:t>One-to-one consultations</a:t>
            </a:r>
          </a:p>
          <a:p>
            <a:r>
              <a:rPr lang="en-GB"/>
              <a:t>References</a:t>
            </a:r>
          </a:p>
          <a:p>
            <a:r>
              <a:rPr lang="en-GB"/>
              <a:t>Post-exam support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accent4">
                    <a:lumMod val="75000"/>
                  </a:schemeClr>
                </a:solidFill>
              </a:rPr>
              <a:t>OLSPCK - We provide: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0" y="4149080"/>
            <a:ext cx="2668910" cy="236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49E4D-F5A4-180F-230A-6D2FFFF1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15147"/>
            <a:ext cx="118882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3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85000" lnSpcReduction="20000"/>
          </a:bodyPr>
          <a:lstStyle/>
          <a:p>
            <a:pPr indent="-255905"/>
            <a:r>
              <a:rPr lang="en-GB"/>
              <a:t>QUB</a:t>
            </a:r>
            <a:endParaRPr lang="en-US"/>
          </a:p>
          <a:p>
            <a:pPr marL="621665" lvl="1"/>
            <a:r>
              <a:rPr lang="en-GB"/>
              <a:t>028 9024 5133</a:t>
            </a:r>
            <a:endParaRPr lang="en-GB">
              <a:cs typeface="Lucida Sans Unicode"/>
            </a:endParaRPr>
          </a:p>
          <a:p>
            <a:pPr marL="621665" lvl="1"/>
            <a:endParaRPr lang="en-GB">
              <a:cs typeface="Lucida Sans Unicode"/>
            </a:endParaRPr>
          </a:p>
          <a:p>
            <a:pPr indent="-255905"/>
            <a:r>
              <a:rPr lang="en-GB"/>
              <a:t>UU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028 9036 8760 </a:t>
            </a:r>
            <a:endParaRPr lang="en-GB">
              <a:cs typeface="Lucida Sans Unicode"/>
            </a:endParaRPr>
          </a:p>
          <a:p>
            <a:pPr marL="621665" lvl="1"/>
            <a:endParaRPr lang="en-GB">
              <a:cs typeface="Lucida Sans Unicode"/>
            </a:endParaRPr>
          </a:p>
          <a:p>
            <a:pPr indent="-255905"/>
            <a:r>
              <a:rPr lang="en-GB"/>
              <a:t>Student Finance NI</a:t>
            </a:r>
            <a:endParaRPr lang="en-GB">
              <a:cs typeface="Lucida Sans Unicode"/>
            </a:endParaRPr>
          </a:p>
          <a:p>
            <a:pPr marL="621665" lvl="1"/>
            <a:r>
              <a:rPr lang="en-GB">
                <a:hlinkClick r:id="rId2"/>
              </a:rPr>
              <a:t>www.studentfinanceni.co.uk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0300 100 0077</a:t>
            </a:r>
            <a:endParaRPr lang="en-GB">
              <a:cs typeface="Lucida Sans Unicode"/>
            </a:endParaRPr>
          </a:p>
          <a:p>
            <a:pPr marL="621665" lvl="1"/>
            <a:endParaRPr lang="en-GB">
              <a:cs typeface="Lucida Sans Unicode"/>
            </a:endParaRPr>
          </a:p>
          <a:p>
            <a:pPr indent="-255905"/>
            <a:r>
              <a:rPr lang="en-GB"/>
              <a:t>UCAS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0371 468 0 468</a:t>
            </a:r>
            <a:endParaRPr lang="en-GB">
              <a:cs typeface="Lucida Sans Unicode"/>
            </a:endParaRPr>
          </a:p>
          <a:p>
            <a:pPr marL="621665" lvl="1"/>
            <a:endParaRPr lang="en-GB">
              <a:cs typeface="Lucida Sans Unicode"/>
            </a:endParaRPr>
          </a:p>
          <a:p>
            <a:pPr indent="-255905"/>
            <a:r>
              <a:rPr lang="en-GB"/>
              <a:t>Belfast Met</a:t>
            </a:r>
            <a:endParaRPr lang="en-GB">
              <a:cs typeface="Lucida Sans Unicode"/>
            </a:endParaRPr>
          </a:p>
          <a:p>
            <a:pPr marL="621665" lvl="1"/>
            <a:r>
              <a:rPr lang="en-GB"/>
              <a:t>028 9026 5265 </a:t>
            </a:r>
            <a:endParaRPr lang="en-GB">
              <a:cs typeface="Lucida Sans Unicode"/>
            </a:endParaRPr>
          </a:p>
          <a:p>
            <a:pPr marL="621665" lvl="1"/>
            <a:endParaRPr lang="en-GB">
              <a:cs typeface="Lucida Sans Unicode"/>
            </a:endParaRPr>
          </a:p>
          <a:p>
            <a:pPr indent="-255905"/>
            <a:endParaRPr lang="en-GB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Contacts</a:t>
            </a:r>
          </a:p>
        </p:txBody>
      </p:sp>
    </p:spTree>
    <p:extLst>
      <p:ext uri="{BB962C8B-B14F-4D97-AF65-F5344CB8AC3E}">
        <p14:creationId xmlns:p14="http://schemas.microsoft.com/office/powerpoint/2010/main" val="2928824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02F43C-1A3E-47A4-BDA2-AAB0451B4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endParaRPr lang="en-GB"/>
          </a:p>
          <a:p>
            <a:r>
              <a:rPr lang="en-GB"/>
              <a:t>Parents have a central role to play</a:t>
            </a:r>
          </a:p>
          <a:p>
            <a:r>
              <a:rPr lang="en-GB"/>
              <a:t>Discuss courses, options, finance, etc.</a:t>
            </a:r>
          </a:p>
          <a:p>
            <a:r>
              <a:rPr lang="en-GB"/>
              <a:t>Use own knowledge and contacts</a:t>
            </a:r>
          </a:p>
          <a:p>
            <a:r>
              <a:rPr lang="en-GB"/>
              <a:t>Help with research</a:t>
            </a:r>
          </a:p>
          <a:p>
            <a:r>
              <a:rPr lang="en-GB"/>
              <a:t>Organise visits</a:t>
            </a:r>
          </a:p>
          <a:p>
            <a:r>
              <a:rPr lang="en-GB"/>
              <a:t>Encourage and support</a:t>
            </a:r>
          </a:p>
          <a:p>
            <a:r>
              <a:rPr lang="en-GB"/>
              <a:t>Ask about academic progress</a:t>
            </a:r>
          </a:p>
          <a:p>
            <a:r>
              <a:rPr lang="en-GB"/>
              <a:t>Consult teachers</a:t>
            </a:r>
          </a:p>
          <a:p>
            <a:pPr marL="109728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accent4">
                    <a:lumMod val="75000"/>
                  </a:schemeClr>
                </a:solidFill>
              </a:rPr>
              <a:t>Partnership with Parents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441587" cy="2536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DFA893-D839-5E72-9843-5F6410C4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15147"/>
            <a:ext cx="118882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1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Careers Advice to date</a:t>
            </a:r>
          </a:p>
          <a:p>
            <a:r>
              <a:rPr lang="en-GB"/>
              <a:t>Higher Apprenticeships</a:t>
            </a:r>
          </a:p>
          <a:p>
            <a:r>
              <a:rPr lang="en-GB"/>
              <a:t>UCAS application process</a:t>
            </a:r>
          </a:p>
          <a:p>
            <a:r>
              <a:rPr lang="en-GB"/>
              <a:t>Choosing a university or course</a:t>
            </a:r>
          </a:p>
          <a:p>
            <a:r>
              <a:rPr lang="en-GB"/>
              <a:t>Personal Statements</a:t>
            </a:r>
          </a:p>
          <a:p>
            <a:r>
              <a:rPr lang="en-GB"/>
              <a:t>Other application processes</a:t>
            </a:r>
          </a:p>
          <a:p>
            <a:r>
              <a:rPr lang="en-GB"/>
              <a:t>Student Finance </a:t>
            </a:r>
          </a:p>
          <a:p>
            <a:r>
              <a:rPr lang="en-GB"/>
              <a:t>Q and A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Areas of Focus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9081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79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University Talks</a:t>
            </a:r>
          </a:p>
          <a:p>
            <a:r>
              <a:rPr lang="en-GB"/>
              <a:t>Open Days</a:t>
            </a:r>
          </a:p>
          <a:p>
            <a:r>
              <a:rPr lang="en-GB"/>
              <a:t>UCAS Exhibition</a:t>
            </a:r>
          </a:p>
          <a:p>
            <a:r>
              <a:rPr lang="en-GB"/>
              <a:t>Work Shadowing </a:t>
            </a:r>
          </a:p>
          <a:p>
            <a:r>
              <a:rPr lang="en-GB"/>
              <a:t>Careers Lessons</a:t>
            </a:r>
          </a:p>
          <a:p>
            <a:r>
              <a:rPr lang="en-GB"/>
              <a:t>Mock Interviews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Careers Advice to date</a:t>
            </a:r>
            <a:br>
              <a:rPr lang="en-GB"/>
            </a:b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294435" cy="315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56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3179BA-0816-E4DA-82FB-FABBF4986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480" b="13373"/>
          <a:stretch/>
        </p:blipFill>
        <p:spPr>
          <a:xfrm>
            <a:off x="349064" y="1417638"/>
            <a:ext cx="8445871" cy="427323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DB37AD-0635-BEB4-B1ED-28F443C1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r>
              <a:rPr lang="en-GB"/>
              <a:t>Work Shadowing 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55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12af56c2-a6be-4a6b-a8d8-29311ed9a288" xsi:nil="true"/>
    <Self_Registration_Enabled xmlns="12af56c2-a6be-4a6b-a8d8-29311ed9a288" xsi:nil="true"/>
    <Math_Settings xmlns="12af56c2-a6be-4a6b-a8d8-29311ed9a288" xsi:nil="true"/>
    <AppVersion xmlns="12af56c2-a6be-4a6b-a8d8-29311ed9a288" xsi:nil="true"/>
    <Invited_Teachers xmlns="12af56c2-a6be-4a6b-a8d8-29311ed9a288" xsi:nil="true"/>
    <IsNotebookLocked xmlns="12af56c2-a6be-4a6b-a8d8-29311ed9a288" xsi:nil="true"/>
    <Students xmlns="12af56c2-a6be-4a6b-a8d8-29311ed9a288">
      <UserInfo>
        <DisplayName/>
        <AccountId xsi:nil="true"/>
        <AccountType/>
      </UserInfo>
    </Students>
    <TeamsChannelId xmlns="12af56c2-a6be-4a6b-a8d8-29311ed9a288" xsi:nil="true"/>
    <NotebookType xmlns="12af56c2-a6be-4a6b-a8d8-29311ed9a288" xsi:nil="true"/>
    <Teachers xmlns="12af56c2-a6be-4a6b-a8d8-29311ed9a288">
      <UserInfo>
        <DisplayName/>
        <AccountId xsi:nil="true"/>
        <AccountType/>
      </UserInfo>
    </Teachers>
    <Student_Groups xmlns="12af56c2-a6be-4a6b-a8d8-29311ed9a288">
      <UserInfo>
        <DisplayName/>
        <AccountId xsi:nil="true"/>
        <AccountType/>
      </UserInfo>
    </Student_Groups>
    <DefaultSectionNames xmlns="12af56c2-a6be-4a6b-a8d8-29311ed9a288" xsi:nil="true"/>
    <Is_Collaboration_Space_Locked xmlns="12af56c2-a6be-4a6b-a8d8-29311ed9a288" xsi:nil="true"/>
    <Teams_Channel_Section_Location xmlns="12af56c2-a6be-4a6b-a8d8-29311ed9a288" xsi:nil="true"/>
    <Owner xmlns="12af56c2-a6be-4a6b-a8d8-29311ed9a288">
      <UserInfo>
        <DisplayName/>
        <AccountId xsi:nil="true"/>
        <AccountType/>
      </UserInfo>
    </Owner>
    <Has_Teacher_Only_SectionGroup xmlns="12af56c2-a6be-4a6b-a8d8-29311ed9a288" xsi:nil="true"/>
    <LMS_Mappings xmlns="12af56c2-a6be-4a6b-a8d8-29311ed9a288" xsi:nil="true"/>
    <FolderType xmlns="12af56c2-a6be-4a6b-a8d8-29311ed9a288" xsi:nil="true"/>
    <CultureName xmlns="12af56c2-a6be-4a6b-a8d8-29311ed9a288" xsi:nil="true"/>
    <Templates xmlns="12af56c2-a6be-4a6b-a8d8-29311ed9a288" xsi:nil="true"/>
    <Invited_Students xmlns="12af56c2-a6be-4a6b-a8d8-29311ed9a288" xsi:nil="true"/>
    <_activity xmlns="12af56c2-a6be-4a6b-a8d8-29311ed9a2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1ABEC4356BD409CF555E1608BAC4E" ma:contentTypeVersion="39" ma:contentTypeDescription="Create a new document." ma:contentTypeScope="" ma:versionID="6db7cd05eb244aea4e23d4c6926435a2">
  <xsd:schema xmlns:xsd="http://www.w3.org/2001/XMLSchema" xmlns:xs="http://www.w3.org/2001/XMLSchema" xmlns:p="http://schemas.microsoft.com/office/2006/metadata/properties" xmlns:ns3="98f48f57-8b72-436b-90ae-9f12b9b38df3" xmlns:ns4="12af56c2-a6be-4a6b-a8d8-29311ed9a288" targetNamespace="http://schemas.microsoft.com/office/2006/metadata/properties" ma:root="true" ma:fieldsID="3f71a72afc94df039b8b04279f872c52" ns3:_="" ns4:_="">
    <xsd:import namespace="98f48f57-8b72-436b-90ae-9f12b9b38df3"/>
    <xsd:import namespace="12af56c2-a6be-4a6b-a8d8-29311ed9a2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48f57-8b72-436b-90ae-9f12b9b38d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f56c2-a6be-4a6b-a8d8-29311ed9a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46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662554-1A5D-4A00-8297-4BE56D137060}">
  <ds:schemaRefs>
    <ds:schemaRef ds:uri="12af56c2-a6be-4a6b-a8d8-29311ed9a288"/>
    <ds:schemaRef ds:uri="98f48f57-8b72-436b-90ae-9f12b9b38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64F0C9-487F-40F2-ABE6-264DA5E53BC3}">
  <ds:schemaRefs>
    <ds:schemaRef ds:uri="12af56c2-a6be-4a6b-a8d8-29311ed9a288"/>
    <ds:schemaRef ds:uri="98f48f57-8b72-436b-90ae-9f12b9b38d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2D268C-4643-4BB2-86AC-1DA2C11FE2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Application>Microsoft Office PowerPoint</Application>
  <PresentationFormat>On-screen Show (4:3)</PresentationFormat>
  <Slides>51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              Our Lady and St Patrick’s College, Knock                                                                                                                        Applying to University 2025-26 </vt:lpstr>
      <vt:lpstr>Welcome</vt:lpstr>
      <vt:lpstr>Kirkland Rowell Survey 2023</vt:lpstr>
      <vt:lpstr>    Year 14 Leavers 2024</vt:lpstr>
      <vt:lpstr>OLSPCK - We provide:</vt:lpstr>
      <vt:lpstr>Partnership with Parents</vt:lpstr>
      <vt:lpstr>Areas of Focus </vt:lpstr>
      <vt:lpstr>Careers Advice to date </vt:lpstr>
      <vt:lpstr> Work Shadowing  </vt:lpstr>
      <vt:lpstr>University Fees</vt:lpstr>
      <vt:lpstr>Higher Apprenticeship </vt:lpstr>
      <vt:lpstr>Higher Apprenticeship </vt:lpstr>
      <vt:lpstr>UCAS Application Process</vt:lpstr>
      <vt:lpstr>UCAS Application Process</vt:lpstr>
      <vt:lpstr>Deferred Entry</vt:lpstr>
      <vt:lpstr>UCAS Application Process</vt:lpstr>
      <vt:lpstr>University Decisions</vt:lpstr>
      <vt:lpstr>Conditional Offer</vt:lpstr>
      <vt:lpstr>Firm and Insurance Courses</vt:lpstr>
      <vt:lpstr>Track</vt:lpstr>
      <vt:lpstr>PowerPoint Presentation</vt:lpstr>
      <vt:lpstr>Unconditional Offers? </vt:lpstr>
      <vt:lpstr>UCAS Application Process: ‘Extra’</vt:lpstr>
      <vt:lpstr>UCAS Application Process: Clearing</vt:lpstr>
      <vt:lpstr>Choosing University or Courses</vt:lpstr>
      <vt:lpstr>Choosing University or Courses</vt:lpstr>
      <vt:lpstr>Personal Statement</vt:lpstr>
      <vt:lpstr>Personal Statement</vt:lpstr>
      <vt:lpstr>Personal Statement</vt:lpstr>
      <vt:lpstr>Personal Statement</vt:lpstr>
      <vt:lpstr>Personal Statement</vt:lpstr>
      <vt:lpstr>Personal Statement</vt:lpstr>
      <vt:lpstr>Personal Statement:  Do’s and Don’ts</vt:lpstr>
      <vt:lpstr>Personal Statement:  Do’s and Don’ts</vt:lpstr>
      <vt:lpstr>Parent, Guardian and Carer Guide</vt:lpstr>
      <vt:lpstr>Applying to ROI</vt:lpstr>
      <vt:lpstr>CAO Points</vt:lpstr>
      <vt:lpstr>CAO Entry Requirements</vt:lpstr>
      <vt:lpstr>Applying to ROI</vt:lpstr>
      <vt:lpstr>Choosing your courses</vt:lpstr>
      <vt:lpstr>Receiving an offer</vt:lpstr>
      <vt:lpstr>CAO Key Dates (2025/26)</vt:lpstr>
      <vt:lpstr>St Mary’s University College</vt:lpstr>
      <vt:lpstr>Belfast Met</vt:lpstr>
      <vt:lpstr>Student Finance  (2025) </vt:lpstr>
      <vt:lpstr>Student Finance </vt:lpstr>
      <vt:lpstr>When will you start to make repayments? </vt:lpstr>
      <vt:lpstr>Repayment Plan </vt:lpstr>
      <vt:lpstr>Results Day (13/8/26)</vt:lpstr>
      <vt:lpstr>Useful Contacts</vt:lpstr>
      <vt:lpstr>Questions?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Application</dc:title>
  <dc:creator>J Davey</dc:creator>
  <cp:revision>2</cp:revision>
  <cp:lastPrinted>2025-09-17T08:38:39Z</cp:lastPrinted>
  <dcterms:created xsi:type="dcterms:W3CDTF">2015-09-08T22:45:15Z</dcterms:created>
  <dcterms:modified xsi:type="dcterms:W3CDTF">2025-09-25T09:49:45Z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0x01010085C1ABEC4356BD409CF555E1608BAC4E</vt:lpwstr>
  </property>
</Properties>
</file>